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Default Extension="tiff" ContentType="image/tiff"/>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57" r:id="rId3"/>
    <p:sldId id="259" r:id="rId4"/>
    <p:sldId id="260" r:id="rId5"/>
    <p:sldId id="258" r:id="rId6"/>
    <p:sldId id="261" r:id="rId7"/>
    <p:sldId id="262" r:id="rId8"/>
    <p:sldId id="263" r:id="rId9"/>
    <p:sldId id="266" r:id="rId10"/>
    <p:sldId id="267" r:id="rId11"/>
    <p:sldId id="275" r:id="rId12"/>
    <p:sldId id="278" r:id="rId13"/>
    <p:sldId id="277" r:id="rId14"/>
    <p:sldId id="279" r:id="rId15"/>
    <p:sldId id="280" r:id="rId16"/>
    <p:sldId id="281" r:id="rId17"/>
    <p:sldId id="265" r:id="rId18"/>
    <p:sldId id="271" r:id="rId19"/>
    <p:sldId id="282" r:id="rId20"/>
    <p:sldId id="283" r:id="rId21"/>
    <p:sldId id="290" r:id="rId22"/>
    <p:sldId id="291" r:id="rId23"/>
    <p:sldId id="284" r:id="rId24"/>
    <p:sldId id="285" r:id="rId25"/>
    <p:sldId id="286" r:id="rId26"/>
    <p:sldId id="287" r:id="rId27"/>
    <p:sldId id="288" r:id="rId28"/>
    <p:sldId id="289" r:id="rId29"/>
    <p:sldId id="292" r:id="rId30"/>
    <p:sldId id="293" r:id="rId31"/>
    <p:sldId id="268" r:id="rId32"/>
    <p:sldId id="270" r:id="rId33"/>
    <p:sldId id="272" r:id="rId34"/>
    <p:sldId id="273" r:id="rId35"/>
    <p:sldId id="274" r:id="rId36"/>
    <p:sldId id="276" r:id="rId37"/>
    <p:sldId id="269" r:id="rId38"/>
    <p:sldId id="264"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2" autoAdjust="0"/>
    <p:restoredTop sz="85691" autoAdjust="0"/>
  </p:normalViewPr>
  <p:slideViewPr>
    <p:cSldViewPr>
      <p:cViewPr varScale="1">
        <p:scale>
          <a:sx n="68" d="100"/>
          <a:sy n="68" d="100"/>
        </p:scale>
        <p:origin x="-1944" y="-96"/>
      </p:cViewPr>
      <p:guideLst>
        <p:guide orient="horz" pos="2160"/>
        <p:guide pos="2880"/>
      </p:guideLst>
    </p:cSldViewPr>
  </p:slideViewPr>
  <p:outlineViewPr>
    <p:cViewPr>
      <p:scale>
        <a:sx n="33" d="100"/>
        <a:sy n="33" d="100"/>
      </p:scale>
      <p:origin x="0" y="5220"/>
    </p:cViewPr>
  </p:outlineViewPr>
  <p:notesTextViewPr>
    <p:cViewPr>
      <p:scale>
        <a:sx n="100" d="100"/>
        <a:sy n="100" d="100"/>
      </p:scale>
      <p:origin x="0" y="0"/>
    </p:cViewPr>
  </p:notesTextViewPr>
  <p:sorterViewPr>
    <p:cViewPr>
      <p:scale>
        <a:sx n="66" d="100"/>
        <a:sy n="66" d="100"/>
      </p:scale>
      <p:origin x="0" y="1038"/>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4B647E-C50D-40E1-94BE-706278684FCD}" type="datetimeFigureOut">
              <a:rPr lang="en-US" smtClean="0"/>
              <a:pPr/>
              <a:t>8/28/2009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3C7F9B-8EA0-4A2B-8085-469A36F400B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 Figure 1ashows the scanner gantry.  The body of the scanner, including the gantry on which the imaging system components are mounted and a cable rack through which the control PC communicates with these components, are enclosed in a lead shield.  The CT </a:t>
            </a:r>
            <a:r>
              <a:rPr lang="en-US" sz="1200" kern="1200" dirty="0" err="1" smtClean="0">
                <a:solidFill>
                  <a:schemeClr val="tx1"/>
                </a:solidFill>
                <a:latin typeface="+mn-lt"/>
                <a:ea typeface="+mn-ea"/>
                <a:cs typeface="+mn-cs"/>
              </a:rPr>
              <a:t>isocenter</a:t>
            </a:r>
            <a:r>
              <a:rPr lang="en-US" sz="1200" kern="1200" dirty="0" smtClean="0">
                <a:solidFill>
                  <a:schemeClr val="tx1"/>
                </a:solidFill>
                <a:latin typeface="+mn-lt"/>
                <a:ea typeface="+mn-ea"/>
                <a:cs typeface="+mn-cs"/>
              </a:rPr>
              <a:t> is located at the center of a 70 </a:t>
            </a:r>
            <a:r>
              <a:rPr lang="en-US" sz="1200" kern="1200" dirty="0" err="1" smtClean="0">
                <a:solidFill>
                  <a:schemeClr val="tx1"/>
                </a:solidFill>
                <a:latin typeface="+mn-lt"/>
                <a:ea typeface="+mn-ea"/>
                <a:cs typeface="+mn-cs"/>
              </a:rPr>
              <a:t>plexiglass</a:t>
            </a:r>
            <a:r>
              <a:rPr lang="en-US" sz="1200" kern="1200" dirty="0" smtClean="0">
                <a:solidFill>
                  <a:schemeClr val="tx1"/>
                </a:solidFill>
                <a:latin typeface="+mn-lt"/>
                <a:ea typeface="+mn-ea"/>
                <a:cs typeface="+mn-cs"/>
              </a:rPr>
              <a:t> tube (the CT bore).  The x-ray tube and detector are fixed on the gantry on opposite sides of the bore.  The RS120microCT system has a stage housing inside which an animal couch stage moves along the CT axial direction (the z-axis in the CT coordinate system) to carry the animal into and out from the bore for imaging.  A nose cone on this bed allows the continuous delivery of </a:t>
            </a:r>
            <a:r>
              <a:rPr lang="en-US" sz="1200" kern="1200" dirty="0" err="1" smtClean="0">
                <a:solidFill>
                  <a:schemeClr val="tx1"/>
                </a:solidFill>
                <a:latin typeface="+mn-lt"/>
                <a:ea typeface="+mn-ea"/>
                <a:cs typeface="+mn-cs"/>
              </a:rPr>
              <a:t>isoflurane</a:t>
            </a:r>
            <a:r>
              <a:rPr lang="en-US" sz="1200" kern="1200" dirty="0" smtClean="0">
                <a:solidFill>
                  <a:schemeClr val="tx1"/>
                </a:solidFill>
                <a:latin typeface="+mn-lt"/>
                <a:ea typeface="+mn-ea"/>
                <a:cs typeface="+mn-cs"/>
              </a:rPr>
              <a:t> anesthesia to a subject while it is on the scanner bed.  The housing 75 provides an x-ray shield separate from the scanner itself to prevent radiation from exiting the device.</a:t>
            </a:r>
            <a:endParaRPr lang="en-US" dirty="0"/>
          </a:p>
        </p:txBody>
      </p:sp>
      <p:sp>
        <p:nvSpPr>
          <p:cNvPr id="4" name="Slide Number Placeholder 3"/>
          <p:cNvSpPr>
            <a:spLocks noGrp="1"/>
          </p:cNvSpPr>
          <p:nvPr>
            <p:ph type="sldNum" sz="quarter" idx="10"/>
          </p:nvPr>
        </p:nvSpPr>
        <p:spPr/>
        <p:txBody>
          <a:bodyPr/>
          <a:lstStyle/>
          <a:p>
            <a:fld id="{053C7F9B-8EA0-4A2B-8085-469A36F400BD}" type="slidenum">
              <a:rPr lang="en-US" smtClean="0"/>
              <a:pPr/>
              <a:t>5</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3C7F9B-8EA0-4A2B-8085-469A36F400BD}" type="slidenum">
              <a:rPr lang="en-US" smtClean="0"/>
              <a:pPr/>
              <a:t>18</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In order to establish that this hybrid </a:t>
            </a:r>
            <a:r>
              <a:rPr lang="en-US" sz="1200" kern="1200" dirty="0" err="1" smtClean="0">
                <a:solidFill>
                  <a:schemeClr val="tx1"/>
                </a:solidFill>
                <a:latin typeface="+mn-lt"/>
                <a:ea typeface="+mn-ea"/>
                <a:cs typeface="+mn-cs"/>
              </a:rPr>
              <a:t>microCT</a:t>
            </a:r>
            <a:r>
              <a:rPr lang="en-US" sz="1200" kern="1200" dirty="0" smtClean="0">
                <a:solidFill>
                  <a:schemeClr val="tx1"/>
                </a:solidFill>
                <a:latin typeface="+mn-lt"/>
                <a:ea typeface="+mn-ea"/>
                <a:cs typeface="+mn-cs"/>
              </a:rPr>
              <a:t>/RT system could accurately localize an arbitrary target within a subject for irradiation, a phantom was constructed.  The phantom consisted of ten sheets of solid </a:t>
            </a:r>
            <a:r>
              <a:rPr lang="en-US" sz="1200" kern="1200" dirty="0" err="1" smtClean="0">
                <a:solidFill>
                  <a:schemeClr val="tx1"/>
                </a:solidFill>
                <a:latin typeface="+mn-lt"/>
                <a:ea typeface="+mn-ea"/>
                <a:cs typeface="+mn-cs"/>
              </a:rPr>
              <a:t>watermeasuring</a:t>
            </a:r>
            <a:r>
              <a:rPr lang="en-US" sz="1200" kern="1200" dirty="0" smtClean="0">
                <a:solidFill>
                  <a:schemeClr val="tx1"/>
                </a:solidFill>
                <a:latin typeface="+mn-lt"/>
                <a:ea typeface="+mn-ea"/>
                <a:cs typeface="+mn-cs"/>
              </a:rPr>
              <a:t> 3 x 3 x 0.3 cm stacked to form a cube.  Within one of the central sheets, a hole of diameter 0.3 cm was drilled at a location of (10 mm, 10 mm) from the upper left corner.  A 3 mm diameter metal sphere was secured in the center of this hole, </a:t>
            </a:r>
            <a:r>
              <a:rPr lang="en-US" sz="1200" kern="1200" dirty="0" err="1" smtClean="0">
                <a:solidFill>
                  <a:schemeClr val="tx1"/>
                </a:solidFill>
                <a:latin typeface="+mn-lt"/>
                <a:ea typeface="+mn-ea"/>
                <a:cs typeface="+mn-cs"/>
              </a:rPr>
              <a:t>andsheets</a:t>
            </a:r>
            <a:r>
              <a:rPr lang="en-US" sz="1200" kern="1200" dirty="0" smtClean="0">
                <a:solidFill>
                  <a:schemeClr val="tx1"/>
                </a:solidFill>
                <a:latin typeface="+mn-lt"/>
                <a:ea typeface="+mn-ea"/>
                <a:cs typeface="+mn-cs"/>
              </a:rPr>
              <a:t> of </a:t>
            </a:r>
            <a:r>
              <a:rPr lang="en-US" sz="1200" kern="1200" dirty="0" err="1" smtClean="0">
                <a:solidFill>
                  <a:schemeClr val="tx1"/>
                </a:solidFill>
                <a:latin typeface="+mn-lt"/>
                <a:ea typeface="+mn-ea"/>
                <a:cs typeface="+mn-cs"/>
              </a:rPr>
              <a:t>radiochromic</a:t>
            </a:r>
            <a:r>
              <a:rPr lang="en-US" sz="1200" kern="1200" dirty="0" smtClean="0">
                <a:solidFill>
                  <a:schemeClr val="tx1"/>
                </a:solidFill>
                <a:latin typeface="+mn-lt"/>
                <a:ea typeface="+mn-ea"/>
                <a:cs typeface="+mn-cs"/>
              </a:rPr>
              <a:t> film were sandwiched within the solid water stack above and below the sheet bearing the sphere.  This phantom was then placed on the </a:t>
            </a:r>
            <a:r>
              <a:rPr lang="en-US" sz="1200" kern="1200" dirty="0" err="1" smtClean="0">
                <a:solidFill>
                  <a:schemeClr val="tx1"/>
                </a:solidFill>
                <a:latin typeface="+mn-lt"/>
                <a:ea typeface="+mn-ea"/>
                <a:cs typeface="+mn-cs"/>
              </a:rPr>
              <a:t>microCT</a:t>
            </a:r>
            <a:r>
              <a:rPr lang="en-US" sz="1200" kern="1200" dirty="0" smtClean="0">
                <a:solidFill>
                  <a:schemeClr val="tx1"/>
                </a:solidFill>
                <a:latin typeface="+mn-lt"/>
                <a:ea typeface="+mn-ea"/>
                <a:cs typeface="+mn-cs"/>
              </a:rPr>
              <a:t> subject bed and secured so that the films and solid water sheets were coplanar with the plane of rotation of the scanner gantry.  The phantom was imaged using a standard </a:t>
            </a:r>
            <a:r>
              <a:rPr lang="en-US" sz="1200" kern="1200" dirty="0" err="1" smtClean="0">
                <a:solidFill>
                  <a:schemeClr val="tx1"/>
                </a:solidFill>
                <a:latin typeface="+mn-lt"/>
                <a:ea typeface="+mn-ea"/>
                <a:cs typeface="+mn-cs"/>
              </a:rPr>
              <a:t>microCT</a:t>
            </a:r>
            <a:r>
              <a:rPr lang="en-US" sz="1200" kern="1200" dirty="0" smtClean="0">
                <a:solidFill>
                  <a:schemeClr val="tx1"/>
                </a:solidFill>
                <a:latin typeface="+mn-lt"/>
                <a:ea typeface="+mn-ea"/>
                <a:cs typeface="+mn-cs"/>
              </a:rPr>
              <a:t> protocol (400 views, 0.9 view increment, 70 kV, 40 </a:t>
            </a:r>
            <a:r>
              <a:rPr lang="en-US" sz="1200" kern="1200" dirty="0" err="1" smtClean="0">
                <a:solidFill>
                  <a:schemeClr val="tx1"/>
                </a:solidFill>
                <a:latin typeface="+mn-lt"/>
                <a:ea typeface="+mn-ea"/>
                <a:cs typeface="+mn-cs"/>
              </a:rPr>
              <a:t>mA</a:t>
            </a:r>
            <a:r>
              <a:rPr lang="en-US" sz="1200" kern="1200" dirty="0" smtClean="0">
                <a:solidFill>
                  <a:schemeClr val="tx1"/>
                </a:solidFill>
                <a:latin typeface="+mn-lt"/>
                <a:ea typeface="+mn-ea"/>
                <a:cs typeface="+mn-cs"/>
              </a:rPr>
              <a:t>, 25 ms exposure per view).  The image data was reconstructed at an isotropic resolution of 0.1 mm per pixel and viewed with </a:t>
            </a:r>
            <a:r>
              <a:rPr lang="en-US" sz="1200" kern="1200" dirty="0" err="1" smtClean="0">
                <a:solidFill>
                  <a:schemeClr val="tx1"/>
                </a:solidFill>
                <a:latin typeface="+mn-lt"/>
                <a:ea typeface="+mn-ea"/>
                <a:cs typeface="+mn-cs"/>
              </a:rPr>
              <a:t>RT_Image</a:t>
            </a:r>
            <a:r>
              <a:rPr lang="en-US" sz="1200" kern="1200" dirty="0" smtClean="0">
                <a:solidFill>
                  <a:schemeClr val="tx1"/>
                </a:solidFill>
                <a:latin typeface="+mn-lt"/>
                <a:ea typeface="+mn-ea"/>
                <a:cs typeface="+mn-cs"/>
              </a:rPr>
              <a:t>.  The location of the metal sphere was identified in the </a:t>
            </a:r>
            <a:r>
              <a:rPr lang="en-US" sz="1200" kern="1200" dirty="0" err="1" smtClean="0">
                <a:solidFill>
                  <a:schemeClr val="tx1"/>
                </a:solidFill>
                <a:latin typeface="+mn-lt"/>
                <a:ea typeface="+mn-ea"/>
                <a:cs typeface="+mn-cs"/>
              </a:rPr>
              <a:t>microCT</a:t>
            </a:r>
            <a:r>
              <a:rPr lang="en-US" sz="1200" kern="1200" dirty="0" smtClean="0">
                <a:solidFill>
                  <a:schemeClr val="tx1"/>
                </a:solidFill>
                <a:latin typeface="+mn-lt"/>
                <a:ea typeface="+mn-ea"/>
                <a:cs typeface="+mn-cs"/>
              </a:rPr>
              <a:t> images, and the translation stage offsets needed to shift the  sphere to the scanner </a:t>
            </a:r>
            <a:r>
              <a:rPr lang="en-US" sz="1200" kern="1200" dirty="0" err="1" smtClean="0">
                <a:solidFill>
                  <a:schemeClr val="tx1"/>
                </a:solidFill>
                <a:latin typeface="+mn-lt"/>
                <a:ea typeface="+mn-ea"/>
                <a:cs typeface="+mn-cs"/>
              </a:rPr>
              <a:t>isocenter</a:t>
            </a:r>
            <a:r>
              <a:rPr lang="en-US" sz="1200" kern="1200" dirty="0" smtClean="0">
                <a:solidFill>
                  <a:schemeClr val="tx1"/>
                </a:solidFill>
                <a:latin typeface="+mn-lt"/>
                <a:ea typeface="+mn-ea"/>
                <a:cs typeface="+mn-cs"/>
              </a:rPr>
              <a:t> were calculated.  These offsets were applied, and subsequently the phantom was irradiated with 8 beams spaced at 45 increments, using exposure times calculated from beam commissioning data to deliver a total dose of 1 </a:t>
            </a:r>
            <a:r>
              <a:rPr lang="en-US" sz="1200" kern="1200" dirty="0" err="1" smtClean="0">
                <a:solidFill>
                  <a:schemeClr val="tx1"/>
                </a:solidFill>
                <a:latin typeface="+mn-lt"/>
                <a:ea typeface="+mn-ea"/>
                <a:cs typeface="+mn-cs"/>
              </a:rPr>
              <a:t>Gy</a:t>
            </a:r>
            <a:r>
              <a:rPr lang="en-US" sz="1200" kern="1200" dirty="0" smtClean="0">
                <a:solidFill>
                  <a:schemeClr val="tx1"/>
                </a:solidFill>
                <a:latin typeface="+mn-lt"/>
                <a:ea typeface="+mn-ea"/>
                <a:cs typeface="+mn-cs"/>
              </a:rPr>
              <a:t> at </a:t>
            </a:r>
            <a:r>
              <a:rPr lang="en-US" sz="1200" kern="1200" dirty="0" err="1" smtClean="0">
                <a:solidFill>
                  <a:schemeClr val="tx1"/>
                </a:solidFill>
                <a:latin typeface="+mn-lt"/>
                <a:ea typeface="+mn-ea"/>
                <a:cs typeface="+mn-cs"/>
              </a:rPr>
              <a:t>isocenter</a:t>
            </a:r>
            <a:r>
              <a:rPr lang="en-US" sz="1200" kern="1200" dirty="0" smtClean="0">
                <a:solidFill>
                  <a:schemeClr val="tx1"/>
                </a:solidFill>
                <a:latin typeface="+mn-lt"/>
                <a:ea typeface="+mn-ea"/>
                <a:cs typeface="+mn-cs"/>
              </a:rPr>
              <a:t> (12).  The film was then removed and the dose profile on it was used to assess the accuracy of targeting of the metal sphere. </a:t>
            </a:r>
            <a:endParaRPr lang="en-US" dirty="0"/>
          </a:p>
        </p:txBody>
      </p:sp>
      <p:sp>
        <p:nvSpPr>
          <p:cNvPr id="4" name="Slide Number Placeholder 3"/>
          <p:cNvSpPr>
            <a:spLocks noGrp="1"/>
          </p:cNvSpPr>
          <p:nvPr>
            <p:ph type="sldNum" sz="quarter" idx="10"/>
          </p:nvPr>
        </p:nvSpPr>
        <p:spPr/>
        <p:txBody>
          <a:bodyPr/>
          <a:lstStyle/>
          <a:p>
            <a:fld id="{053C7F9B-8EA0-4A2B-8085-469A36F400BD}" type="slidenum">
              <a:rPr lang="en-US" smtClean="0"/>
              <a:pPr/>
              <a:t>31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kern="1200" dirty="0" smtClean="0">
                <a:solidFill>
                  <a:schemeClr val="tx1"/>
                </a:solidFill>
                <a:latin typeface="+mn-lt"/>
                <a:ea typeface="+mn-ea"/>
                <a:cs typeface="+mn-cs"/>
              </a:rPr>
              <a:t>12 To assess whether this unit could be used to deliver conformal radiotherapy to a </a:t>
            </a:r>
            <a:r>
              <a:rPr lang="en-US" sz="1200" kern="1200" dirty="0" err="1" smtClean="0">
                <a:solidFill>
                  <a:schemeClr val="tx1"/>
                </a:solidFill>
                <a:latin typeface="+mn-lt"/>
                <a:ea typeface="+mn-ea"/>
                <a:cs typeface="+mn-cs"/>
              </a:rPr>
              <a:t>murine</a:t>
            </a:r>
            <a:r>
              <a:rPr lang="en-US" sz="1200" kern="1200" dirty="0" smtClean="0">
                <a:solidFill>
                  <a:schemeClr val="tx1"/>
                </a:solidFill>
                <a:latin typeface="+mn-lt"/>
                <a:ea typeface="+mn-ea"/>
                <a:cs typeface="+mn-cs"/>
              </a:rPr>
              <a:t> subject, we irradiated tumors in the lungs of two mice to a dose of2 </a:t>
            </a:r>
            <a:r>
              <a:rPr lang="en-US" sz="1200" kern="1200" dirty="0" err="1" smtClean="0">
                <a:solidFill>
                  <a:schemeClr val="tx1"/>
                </a:solidFill>
                <a:latin typeface="+mn-lt"/>
                <a:ea typeface="+mn-ea"/>
                <a:cs typeface="+mn-cs"/>
              </a:rPr>
              <a:t>Gy</a:t>
            </a:r>
            <a:r>
              <a:rPr lang="en-US" sz="1200" kern="1200" dirty="0" smtClean="0">
                <a:solidFill>
                  <a:schemeClr val="tx1"/>
                </a:solidFill>
                <a:latin typeface="+mn-lt"/>
                <a:ea typeface="+mn-ea"/>
                <a:cs typeface="+mn-cs"/>
              </a:rPr>
              <a:t> at </a:t>
            </a:r>
            <a:r>
              <a:rPr lang="en-US" sz="1200" kern="1200" dirty="0" err="1" smtClean="0">
                <a:solidFill>
                  <a:schemeClr val="tx1"/>
                </a:solidFill>
                <a:latin typeface="+mn-lt"/>
                <a:ea typeface="+mn-ea"/>
                <a:cs typeface="+mn-cs"/>
              </a:rPr>
              <a:t>isocenter</a:t>
            </a:r>
            <a:r>
              <a:rPr lang="en-US" sz="1200" kern="1200" dirty="0" smtClean="0">
                <a:solidFill>
                  <a:schemeClr val="tx1"/>
                </a:solidFill>
                <a:latin typeface="+mn-lt"/>
                <a:ea typeface="+mn-ea"/>
                <a:cs typeface="+mn-cs"/>
              </a:rPr>
              <a:t>.  Transgenic mice were created that, when treated with tetracycline, specifically express the MYC </a:t>
            </a:r>
            <a:r>
              <a:rPr lang="en-US" sz="1200" kern="1200" dirty="0" err="1" smtClean="0">
                <a:solidFill>
                  <a:schemeClr val="tx1"/>
                </a:solidFill>
                <a:latin typeface="+mn-lt"/>
                <a:ea typeface="+mn-ea"/>
                <a:cs typeface="+mn-cs"/>
              </a:rPr>
              <a:t>oncogene</a:t>
            </a:r>
            <a:r>
              <a:rPr lang="en-US" sz="1200" kern="1200" dirty="0" smtClean="0">
                <a:solidFill>
                  <a:schemeClr val="tx1"/>
                </a:solidFill>
                <a:latin typeface="+mn-lt"/>
                <a:ea typeface="+mn-ea"/>
                <a:cs typeface="+mn-cs"/>
              </a:rPr>
              <a:t> in the cells of the lung.  These mice develop spontaneous lung carcinomas within a median of 52 weeks 190 of MYC induction (13).  Two of these mice bearing late-stage disease (greater than 52 weeks post-induction) were selected for treatment with radiotherapy.  A subject mouse was placed on the </a:t>
            </a:r>
            <a:r>
              <a:rPr lang="en-US" sz="1200" kern="1200" dirty="0" err="1" smtClean="0">
                <a:solidFill>
                  <a:schemeClr val="tx1"/>
                </a:solidFill>
                <a:latin typeface="+mn-lt"/>
                <a:ea typeface="+mn-ea"/>
                <a:cs typeface="+mn-cs"/>
              </a:rPr>
              <a:t>microCT</a:t>
            </a:r>
            <a:r>
              <a:rPr lang="en-US" sz="1200" kern="1200" dirty="0" smtClean="0">
                <a:solidFill>
                  <a:schemeClr val="tx1"/>
                </a:solidFill>
                <a:latin typeface="+mn-lt"/>
                <a:ea typeface="+mn-ea"/>
                <a:cs typeface="+mn-cs"/>
              </a:rPr>
              <a:t> bed and anesthetized with </a:t>
            </a:r>
            <a:r>
              <a:rPr lang="en-US" sz="1200" kern="1200" dirty="0" err="1" smtClean="0">
                <a:solidFill>
                  <a:schemeClr val="tx1"/>
                </a:solidFill>
                <a:latin typeface="+mn-lt"/>
                <a:ea typeface="+mn-ea"/>
                <a:cs typeface="+mn-cs"/>
              </a:rPr>
              <a:t>isoflurane</a:t>
            </a:r>
            <a:r>
              <a:rPr lang="en-US" sz="1200" kern="1200" dirty="0" smtClean="0">
                <a:solidFill>
                  <a:schemeClr val="tx1"/>
                </a:solidFill>
                <a:latin typeface="+mn-lt"/>
                <a:ea typeface="+mn-ea"/>
                <a:cs typeface="+mn-cs"/>
              </a:rPr>
              <a:t>, delivered continuously through a nose cone on the bed.  MicroCT data was acquired as 400 projections equally spaced over 360 (tube voltage 70 kV,  tube current 40 </a:t>
            </a:r>
            <a:r>
              <a:rPr lang="en-US" sz="1200" kern="1200" dirty="0" err="1" smtClean="0">
                <a:solidFill>
                  <a:schemeClr val="tx1"/>
                </a:solidFill>
                <a:latin typeface="+mn-lt"/>
                <a:ea typeface="+mn-ea"/>
                <a:cs typeface="+mn-cs"/>
              </a:rPr>
              <a:t>mA</a:t>
            </a:r>
            <a:r>
              <a:rPr lang="en-US" sz="1200" kern="1200" dirty="0" smtClean="0">
                <a:solidFill>
                  <a:schemeClr val="tx1"/>
                </a:solidFill>
                <a:latin typeface="+mn-lt"/>
                <a:ea typeface="+mn-ea"/>
                <a:cs typeface="+mn-cs"/>
              </a:rPr>
              <a:t>, 25 ms exposure per projection), which were then 195 reconstructed into volumetric CT images using a cone beam algorithm.  The reconstructed 3D volume was loaded into </a:t>
            </a:r>
            <a:r>
              <a:rPr lang="en-US" sz="1200" kern="1200" dirty="0" err="1" smtClean="0">
                <a:solidFill>
                  <a:schemeClr val="tx1"/>
                </a:solidFill>
                <a:latin typeface="+mn-lt"/>
                <a:ea typeface="+mn-ea"/>
                <a:cs typeface="+mn-cs"/>
              </a:rPr>
              <a:t>RT_Image</a:t>
            </a:r>
            <a:r>
              <a:rPr lang="en-US" sz="1200" kern="1200" dirty="0" smtClean="0">
                <a:solidFill>
                  <a:schemeClr val="tx1"/>
                </a:solidFill>
                <a:latin typeface="+mn-lt"/>
                <a:ea typeface="+mn-ea"/>
                <a:cs typeface="+mn-cs"/>
              </a:rPr>
              <a:t> to localize the desired target and calculate the appropriate position settings for the 3D translation stage and the collimator.  After adjusting the stages and collimator, radiotherapy was delivered as a series of 8 beams equally spaced over 360to a dose of 2 </a:t>
            </a:r>
            <a:r>
              <a:rPr lang="en-US" sz="1200" kern="1200" dirty="0" err="1" smtClean="0">
                <a:solidFill>
                  <a:schemeClr val="tx1"/>
                </a:solidFill>
                <a:latin typeface="+mn-lt"/>
                <a:ea typeface="+mn-ea"/>
                <a:cs typeface="+mn-cs"/>
              </a:rPr>
              <a:t>Gy</a:t>
            </a:r>
            <a:r>
              <a:rPr lang="en-US" sz="1200" kern="1200" dirty="0" smtClean="0">
                <a:solidFill>
                  <a:schemeClr val="tx1"/>
                </a:solidFill>
                <a:latin typeface="+mn-lt"/>
                <a:ea typeface="+mn-ea"/>
                <a:cs typeface="+mn-cs"/>
              </a:rPr>
              <a:t> at </a:t>
            </a:r>
            <a:r>
              <a:rPr lang="en-US" sz="1200" kern="1200" dirty="0" err="1" smtClean="0">
                <a:solidFill>
                  <a:schemeClr val="tx1"/>
                </a:solidFill>
                <a:latin typeface="+mn-lt"/>
                <a:ea typeface="+mn-ea"/>
                <a:cs typeface="+mn-cs"/>
              </a:rPr>
              <a:t>isocenter</a:t>
            </a:r>
            <a:r>
              <a:rPr lang="en-US" sz="1200" kern="1200" dirty="0" smtClean="0">
                <a:solidFill>
                  <a:schemeClr val="tx1"/>
                </a:solidFill>
                <a:latin typeface="+mn-lt"/>
                <a:ea typeface="+mn-ea"/>
                <a:cs typeface="+mn-cs"/>
              </a:rPr>
              <a:t>.  A Monte Carlo model was used to simulate the dose distribution produced 200 by this treatment (14). Immediately following irradiation, the mice were sacrificed and tissues were harvested.  The lungs of the mice, including the target tumors, were excised, fixed in formalin, and cut into 20 mm sections.  They were then stained with antibodies against H2AX, a </a:t>
            </a:r>
            <a:r>
              <a:rPr lang="en-US" sz="1200" kern="1200" dirty="0" err="1" smtClean="0">
                <a:solidFill>
                  <a:schemeClr val="tx1"/>
                </a:solidFill>
                <a:latin typeface="+mn-lt"/>
                <a:ea typeface="+mn-ea"/>
                <a:cs typeface="+mn-cs"/>
              </a:rPr>
              <a:t>histone</a:t>
            </a:r>
            <a:r>
              <a:rPr lang="en-US" sz="1200" kern="1200" dirty="0" smtClean="0">
                <a:solidFill>
                  <a:schemeClr val="tx1"/>
                </a:solidFill>
                <a:latin typeface="+mn-lt"/>
                <a:ea typeface="+mn-ea"/>
                <a:cs typeface="+mn-cs"/>
              </a:rPr>
              <a:t> protein that is recruited to the site of double strand breaks (15), as well as DAPI to visualize cell nuclei.  These 205 </a:t>
            </a:r>
            <a:r>
              <a:rPr lang="en-US" sz="1200" kern="1200" dirty="0" err="1" smtClean="0">
                <a:solidFill>
                  <a:schemeClr val="tx1"/>
                </a:solidFill>
                <a:latin typeface="+mn-lt"/>
                <a:ea typeface="+mn-ea"/>
                <a:cs typeface="+mn-cs"/>
              </a:rPr>
              <a:t>immunohistochemical</a:t>
            </a:r>
            <a:r>
              <a:rPr lang="en-US" sz="1200" kern="1200" dirty="0" smtClean="0">
                <a:solidFill>
                  <a:schemeClr val="tx1"/>
                </a:solidFill>
                <a:latin typeface="+mn-lt"/>
                <a:ea typeface="+mn-ea"/>
                <a:cs typeface="+mn-cs"/>
              </a:rPr>
              <a:t> sections were then visualized with fluorescence microscopy.  As the mice developed multiple lesions within the lungs, comparisons were made in H2AX staining between Zhou          13 the tumor on which radiation was focused and other tumors that received background levels of radiation. </a:t>
            </a:r>
            <a:endParaRPr lang="en-US" dirty="0"/>
          </a:p>
        </p:txBody>
      </p:sp>
      <p:sp>
        <p:nvSpPr>
          <p:cNvPr id="4" name="Slide Number Placeholder 3"/>
          <p:cNvSpPr>
            <a:spLocks noGrp="1"/>
          </p:cNvSpPr>
          <p:nvPr>
            <p:ph type="sldNum" sz="quarter" idx="10"/>
          </p:nvPr>
        </p:nvSpPr>
        <p:spPr/>
        <p:txBody>
          <a:bodyPr/>
          <a:lstStyle/>
          <a:p>
            <a:fld id="{053C7F9B-8EA0-4A2B-8085-469A36F400BD}" type="slidenum">
              <a:rPr lang="en-US" smtClean="0"/>
              <a:pPr/>
              <a:t>32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kern="1200" dirty="0" smtClean="0">
                <a:solidFill>
                  <a:schemeClr val="tx1"/>
                </a:solidFill>
                <a:latin typeface="+mn-lt"/>
                <a:ea typeface="+mn-ea"/>
                <a:cs typeface="+mn-cs"/>
              </a:rPr>
              <a:t>12 To assess whether this unit could be used to deliver conformal radiotherapy to a </a:t>
            </a:r>
            <a:r>
              <a:rPr lang="en-US" sz="1200" kern="1200" dirty="0" err="1" smtClean="0">
                <a:solidFill>
                  <a:schemeClr val="tx1"/>
                </a:solidFill>
                <a:latin typeface="+mn-lt"/>
                <a:ea typeface="+mn-ea"/>
                <a:cs typeface="+mn-cs"/>
              </a:rPr>
              <a:t>murine</a:t>
            </a:r>
            <a:r>
              <a:rPr lang="en-US" sz="1200" kern="1200" dirty="0" smtClean="0">
                <a:solidFill>
                  <a:schemeClr val="tx1"/>
                </a:solidFill>
                <a:latin typeface="+mn-lt"/>
                <a:ea typeface="+mn-ea"/>
                <a:cs typeface="+mn-cs"/>
              </a:rPr>
              <a:t> subject, we irradiated tumors in the lungs of two mice to a dose of2 </a:t>
            </a:r>
            <a:r>
              <a:rPr lang="en-US" sz="1200" kern="1200" dirty="0" err="1" smtClean="0">
                <a:solidFill>
                  <a:schemeClr val="tx1"/>
                </a:solidFill>
                <a:latin typeface="+mn-lt"/>
                <a:ea typeface="+mn-ea"/>
                <a:cs typeface="+mn-cs"/>
              </a:rPr>
              <a:t>Gy</a:t>
            </a:r>
            <a:r>
              <a:rPr lang="en-US" sz="1200" kern="1200" dirty="0" smtClean="0">
                <a:solidFill>
                  <a:schemeClr val="tx1"/>
                </a:solidFill>
                <a:latin typeface="+mn-lt"/>
                <a:ea typeface="+mn-ea"/>
                <a:cs typeface="+mn-cs"/>
              </a:rPr>
              <a:t> at </a:t>
            </a:r>
            <a:r>
              <a:rPr lang="en-US" sz="1200" kern="1200" dirty="0" err="1" smtClean="0">
                <a:solidFill>
                  <a:schemeClr val="tx1"/>
                </a:solidFill>
                <a:latin typeface="+mn-lt"/>
                <a:ea typeface="+mn-ea"/>
                <a:cs typeface="+mn-cs"/>
              </a:rPr>
              <a:t>isocenter</a:t>
            </a:r>
            <a:r>
              <a:rPr lang="en-US" sz="1200" kern="1200" dirty="0" smtClean="0">
                <a:solidFill>
                  <a:schemeClr val="tx1"/>
                </a:solidFill>
                <a:latin typeface="+mn-lt"/>
                <a:ea typeface="+mn-ea"/>
                <a:cs typeface="+mn-cs"/>
              </a:rPr>
              <a:t>.  Transgenic mice were created that, when treated with tetracycline, specifically express the MYC </a:t>
            </a:r>
            <a:r>
              <a:rPr lang="en-US" sz="1200" kern="1200" dirty="0" err="1" smtClean="0">
                <a:solidFill>
                  <a:schemeClr val="tx1"/>
                </a:solidFill>
                <a:latin typeface="+mn-lt"/>
                <a:ea typeface="+mn-ea"/>
                <a:cs typeface="+mn-cs"/>
              </a:rPr>
              <a:t>oncogene</a:t>
            </a:r>
            <a:r>
              <a:rPr lang="en-US" sz="1200" kern="1200" dirty="0" smtClean="0">
                <a:solidFill>
                  <a:schemeClr val="tx1"/>
                </a:solidFill>
                <a:latin typeface="+mn-lt"/>
                <a:ea typeface="+mn-ea"/>
                <a:cs typeface="+mn-cs"/>
              </a:rPr>
              <a:t> in the cells of the lung.  These mice develop spontaneous lung carcinomas within a median of 52 weeks 190 of MYC induction (13).  Two of these mice bearing late-stage disease (greater than 52 weeks post-induction) were selected for treatment with radiotherapy.  A subject mouse was placed on the </a:t>
            </a:r>
            <a:r>
              <a:rPr lang="en-US" sz="1200" kern="1200" dirty="0" err="1" smtClean="0">
                <a:solidFill>
                  <a:schemeClr val="tx1"/>
                </a:solidFill>
                <a:latin typeface="+mn-lt"/>
                <a:ea typeface="+mn-ea"/>
                <a:cs typeface="+mn-cs"/>
              </a:rPr>
              <a:t>microCT</a:t>
            </a:r>
            <a:r>
              <a:rPr lang="en-US" sz="1200" kern="1200" dirty="0" smtClean="0">
                <a:solidFill>
                  <a:schemeClr val="tx1"/>
                </a:solidFill>
                <a:latin typeface="+mn-lt"/>
                <a:ea typeface="+mn-ea"/>
                <a:cs typeface="+mn-cs"/>
              </a:rPr>
              <a:t> bed and anesthetized with </a:t>
            </a:r>
            <a:r>
              <a:rPr lang="en-US" sz="1200" kern="1200" dirty="0" err="1" smtClean="0">
                <a:solidFill>
                  <a:schemeClr val="tx1"/>
                </a:solidFill>
                <a:latin typeface="+mn-lt"/>
                <a:ea typeface="+mn-ea"/>
                <a:cs typeface="+mn-cs"/>
              </a:rPr>
              <a:t>isoflurane</a:t>
            </a:r>
            <a:r>
              <a:rPr lang="en-US" sz="1200" kern="1200" dirty="0" smtClean="0">
                <a:solidFill>
                  <a:schemeClr val="tx1"/>
                </a:solidFill>
                <a:latin typeface="+mn-lt"/>
                <a:ea typeface="+mn-ea"/>
                <a:cs typeface="+mn-cs"/>
              </a:rPr>
              <a:t>, delivered continuously through a nose cone on the bed.  MicroCT data was acquired as 400 projections equally spaced over 360 (tube voltage 70 kV,  tube current 40 </a:t>
            </a:r>
            <a:r>
              <a:rPr lang="en-US" sz="1200" kern="1200" dirty="0" err="1" smtClean="0">
                <a:solidFill>
                  <a:schemeClr val="tx1"/>
                </a:solidFill>
                <a:latin typeface="+mn-lt"/>
                <a:ea typeface="+mn-ea"/>
                <a:cs typeface="+mn-cs"/>
              </a:rPr>
              <a:t>mA</a:t>
            </a:r>
            <a:r>
              <a:rPr lang="en-US" sz="1200" kern="1200" dirty="0" smtClean="0">
                <a:solidFill>
                  <a:schemeClr val="tx1"/>
                </a:solidFill>
                <a:latin typeface="+mn-lt"/>
                <a:ea typeface="+mn-ea"/>
                <a:cs typeface="+mn-cs"/>
              </a:rPr>
              <a:t>, 25 ms exposure per projection), which were then 195 reconstructed into volumetric CT images using a cone beam algorithm.  The reconstructed 3D volume was loaded into </a:t>
            </a:r>
            <a:r>
              <a:rPr lang="en-US" sz="1200" kern="1200" dirty="0" err="1" smtClean="0">
                <a:solidFill>
                  <a:schemeClr val="tx1"/>
                </a:solidFill>
                <a:latin typeface="+mn-lt"/>
                <a:ea typeface="+mn-ea"/>
                <a:cs typeface="+mn-cs"/>
              </a:rPr>
              <a:t>RT_Image</a:t>
            </a:r>
            <a:r>
              <a:rPr lang="en-US" sz="1200" kern="1200" dirty="0" smtClean="0">
                <a:solidFill>
                  <a:schemeClr val="tx1"/>
                </a:solidFill>
                <a:latin typeface="+mn-lt"/>
                <a:ea typeface="+mn-ea"/>
                <a:cs typeface="+mn-cs"/>
              </a:rPr>
              <a:t> to localize the desired target and calculate the appropriate position settings for the 3D translation stage and the collimator.  After adjusting the stages and collimator, radiotherapy was delivered as a series of 8 beams equally spaced over 360to a dose of 2 </a:t>
            </a:r>
            <a:r>
              <a:rPr lang="en-US" sz="1200" kern="1200" dirty="0" err="1" smtClean="0">
                <a:solidFill>
                  <a:schemeClr val="tx1"/>
                </a:solidFill>
                <a:latin typeface="+mn-lt"/>
                <a:ea typeface="+mn-ea"/>
                <a:cs typeface="+mn-cs"/>
              </a:rPr>
              <a:t>Gy</a:t>
            </a:r>
            <a:r>
              <a:rPr lang="en-US" sz="1200" kern="1200" dirty="0" smtClean="0">
                <a:solidFill>
                  <a:schemeClr val="tx1"/>
                </a:solidFill>
                <a:latin typeface="+mn-lt"/>
                <a:ea typeface="+mn-ea"/>
                <a:cs typeface="+mn-cs"/>
              </a:rPr>
              <a:t> at </a:t>
            </a:r>
            <a:r>
              <a:rPr lang="en-US" sz="1200" kern="1200" dirty="0" err="1" smtClean="0">
                <a:solidFill>
                  <a:schemeClr val="tx1"/>
                </a:solidFill>
                <a:latin typeface="+mn-lt"/>
                <a:ea typeface="+mn-ea"/>
                <a:cs typeface="+mn-cs"/>
              </a:rPr>
              <a:t>isocenter</a:t>
            </a:r>
            <a:r>
              <a:rPr lang="en-US" sz="1200" kern="1200" dirty="0" smtClean="0">
                <a:solidFill>
                  <a:schemeClr val="tx1"/>
                </a:solidFill>
                <a:latin typeface="+mn-lt"/>
                <a:ea typeface="+mn-ea"/>
                <a:cs typeface="+mn-cs"/>
              </a:rPr>
              <a:t>.  A Monte Carlo model was used to simulate the dose distribution produced 200 by this treatment (14). Immediately following irradiation, the mice were sacrificed and tissues were harvested.  The lungs of the mice, including the target tumors, were excised, fixed in formalin, and cut into 20 mm sections.  They were then stained with antibodies against H2AX, a </a:t>
            </a:r>
            <a:r>
              <a:rPr lang="en-US" sz="1200" kern="1200" dirty="0" err="1" smtClean="0">
                <a:solidFill>
                  <a:schemeClr val="tx1"/>
                </a:solidFill>
                <a:latin typeface="+mn-lt"/>
                <a:ea typeface="+mn-ea"/>
                <a:cs typeface="+mn-cs"/>
              </a:rPr>
              <a:t>histone</a:t>
            </a:r>
            <a:r>
              <a:rPr lang="en-US" sz="1200" kern="1200" dirty="0" smtClean="0">
                <a:solidFill>
                  <a:schemeClr val="tx1"/>
                </a:solidFill>
                <a:latin typeface="+mn-lt"/>
                <a:ea typeface="+mn-ea"/>
                <a:cs typeface="+mn-cs"/>
              </a:rPr>
              <a:t> protein that is recruited to the site of double strand breaks (15), as well as DAPI to visualize cell nuclei.  These 205 </a:t>
            </a:r>
            <a:r>
              <a:rPr lang="en-US" sz="1200" kern="1200" dirty="0" err="1" smtClean="0">
                <a:solidFill>
                  <a:schemeClr val="tx1"/>
                </a:solidFill>
                <a:latin typeface="+mn-lt"/>
                <a:ea typeface="+mn-ea"/>
                <a:cs typeface="+mn-cs"/>
              </a:rPr>
              <a:t>immunohistochemical</a:t>
            </a:r>
            <a:r>
              <a:rPr lang="en-US" sz="1200" kern="1200" dirty="0" smtClean="0">
                <a:solidFill>
                  <a:schemeClr val="tx1"/>
                </a:solidFill>
                <a:latin typeface="+mn-lt"/>
                <a:ea typeface="+mn-ea"/>
                <a:cs typeface="+mn-cs"/>
              </a:rPr>
              <a:t> sections were then visualized with fluorescence microscopy.  As the mice developed multiple lesions within the lungs, comparisons were made in H2AX staining between Zhou          13 the tumor on which radiation was focused and other tumors that received background levels of radiation. </a:t>
            </a:r>
            <a:endParaRPr lang="en-US" dirty="0"/>
          </a:p>
        </p:txBody>
      </p:sp>
      <p:sp>
        <p:nvSpPr>
          <p:cNvPr id="4" name="Slide Number Placeholder 3"/>
          <p:cNvSpPr>
            <a:spLocks noGrp="1"/>
          </p:cNvSpPr>
          <p:nvPr>
            <p:ph type="sldNum" sz="quarter" idx="10"/>
          </p:nvPr>
        </p:nvSpPr>
        <p:spPr/>
        <p:txBody>
          <a:bodyPr/>
          <a:lstStyle/>
          <a:p>
            <a:fld id="{053C7F9B-8EA0-4A2B-8085-469A36F400BD}" type="slidenum">
              <a:rPr lang="en-US" smtClean="0"/>
              <a:pPr/>
              <a:t>33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45 minutes for plan, setup</a:t>
            </a:r>
            <a:r>
              <a:rPr lang="en-US" baseline="0" dirty="0" smtClean="0"/>
              <a:t> and delivery. (including planning and imaging? I guess not…)</a:t>
            </a:r>
            <a:endParaRPr lang="en-US" dirty="0"/>
          </a:p>
        </p:txBody>
      </p:sp>
      <p:sp>
        <p:nvSpPr>
          <p:cNvPr id="4" name="Slide Number Placeholder 3"/>
          <p:cNvSpPr>
            <a:spLocks noGrp="1"/>
          </p:cNvSpPr>
          <p:nvPr>
            <p:ph type="sldNum" sz="quarter" idx="10"/>
          </p:nvPr>
        </p:nvSpPr>
        <p:spPr/>
        <p:txBody>
          <a:bodyPr/>
          <a:lstStyle/>
          <a:p>
            <a:fld id="{053C7F9B-8EA0-4A2B-8085-469A36F400BD}" type="slidenum">
              <a:rPr lang="en-US" smtClean="0"/>
              <a:pPr/>
              <a:t>34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Figure 1cshows the principle of the collimator, in which 12 pentagonal lead-brass blocks were arranged in two planes, forming two stages of collimation.  The simultaneous sliding of the 6 blocks of each stage along their respective linear tracks forms a regular hexagonal aperture, whose width can be adjusted by the positions of the blocks.  The two hexagonal apertures are arranged coaxially, offset by 30°, and each is driven by a stepper motor through a lead screw.  The two stages will hereafter be referred to as the “near” collimator (closest to the x-ray source) and the “far” collimator.  By setting the size of the two apertures to a constant ratio, equal to the distance ratio of the two hexagons from the x-ray source spot, a regular </a:t>
            </a:r>
            <a:r>
              <a:rPr lang="en-US" sz="1200" kern="1200" dirty="0" err="1" smtClean="0">
                <a:solidFill>
                  <a:schemeClr val="tx1"/>
                </a:solidFill>
                <a:latin typeface="+mn-lt"/>
                <a:ea typeface="+mn-ea"/>
                <a:cs typeface="+mn-cs"/>
              </a:rPr>
              <a:t>dodecagonbeam</a:t>
            </a:r>
            <a:r>
              <a:rPr lang="en-US" sz="1200" kern="1200" dirty="0" smtClean="0">
                <a:solidFill>
                  <a:schemeClr val="tx1"/>
                </a:solidFill>
                <a:latin typeface="+mn-lt"/>
                <a:ea typeface="+mn-ea"/>
                <a:cs typeface="+mn-cs"/>
              </a:rPr>
              <a:t> profile is formed.  This design improves upon a previous rotationally-driven implementation (9) by moving to a more robust linear driving scheme.  A position sensor attached to each stage reports the aperture size of the stage.  A brass plate with a circular opening, attached to near side of the collimator, shields the control electronics within the device from irradiation.  A graphical user interface (GUI) on the </a:t>
            </a:r>
            <a:r>
              <a:rPr lang="en-US" sz="1200" kern="1200" dirty="0" err="1" smtClean="0">
                <a:solidFill>
                  <a:schemeClr val="tx1"/>
                </a:solidFill>
                <a:latin typeface="+mn-lt"/>
                <a:ea typeface="+mn-ea"/>
                <a:cs typeface="+mn-cs"/>
              </a:rPr>
              <a:t>microCT</a:t>
            </a:r>
            <a:r>
              <a:rPr lang="en-US" sz="1200" kern="1200" dirty="0" smtClean="0">
                <a:solidFill>
                  <a:schemeClr val="tx1"/>
                </a:solidFill>
                <a:latin typeface="+mn-lt"/>
                <a:ea typeface="+mn-ea"/>
                <a:cs typeface="+mn-cs"/>
              </a:rPr>
              <a:t> control PC allows the user to specify collimator apertures, either independently or synchronized in order to fit the divergence of the x-ray beam. </a:t>
            </a:r>
            <a:endParaRPr lang="en-US" dirty="0"/>
          </a:p>
        </p:txBody>
      </p:sp>
      <p:sp>
        <p:nvSpPr>
          <p:cNvPr id="4" name="Slide Number Placeholder 3"/>
          <p:cNvSpPr>
            <a:spLocks noGrp="1"/>
          </p:cNvSpPr>
          <p:nvPr>
            <p:ph type="sldNum" sz="quarter" idx="10"/>
          </p:nvPr>
        </p:nvSpPr>
        <p:spPr/>
        <p:txBody>
          <a:bodyPr/>
          <a:lstStyle/>
          <a:p>
            <a:fld id="{053C7F9B-8EA0-4A2B-8085-469A36F400BD}" type="slidenum">
              <a:rPr lang="en-US" smtClean="0"/>
              <a:pPr/>
              <a:t>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Measurement of collimator alignment with the x-ray beam axis.  A: Split field irradiation.  The offset </a:t>
            </a:r>
            <a:r>
              <a:rPr lang="en-US" sz="1200" kern="1200" dirty="0" err="1" smtClean="0">
                <a:solidFill>
                  <a:schemeClr val="tx1"/>
                </a:solidFill>
                <a:latin typeface="+mn-lt"/>
                <a:ea typeface="+mn-ea"/>
                <a:cs typeface="+mn-cs"/>
              </a:rPr>
              <a:t>oxbetween</a:t>
            </a:r>
            <a:r>
              <a:rPr lang="en-US" sz="1200" kern="1200" dirty="0" smtClean="0">
                <a:solidFill>
                  <a:schemeClr val="tx1"/>
                </a:solidFill>
                <a:latin typeface="+mn-lt"/>
                <a:ea typeface="+mn-ea"/>
                <a:cs typeface="+mn-cs"/>
              </a:rPr>
              <a:t> the images from 0(darker) and 180(lighter) gantry angles is used to compute the offset of the collimator from the beam axis.  B: Measurement of collimator offset by imaging a fixed object.  The average of the object location seen at 0and at 180gives the scanner </a:t>
            </a:r>
            <a:r>
              <a:rPr lang="en-US" sz="1200" kern="1200" dirty="0" err="1" smtClean="0">
                <a:solidFill>
                  <a:schemeClr val="tx1"/>
                </a:solidFill>
                <a:latin typeface="+mn-lt"/>
                <a:ea typeface="+mn-ea"/>
                <a:cs typeface="+mn-cs"/>
              </a:rPr>
              <a:t>isocenter</a:t>
            </a:r>
            <a:r>
              <a:rPr lang="en-US" sz="1200" kern="1200" dirty="0" smtClean="0">
                <a:solidFill>
                  <a:schemeClr val="tx1"/>
                </a:solidFill>
                <a:latin typeface="+mn-lt"/>
                <a:ea typeface="+mn-ea"/>
                <a:cs typeface="+mn-cs"/>
              </a:rPr>
              <a:t>, while the collimator center can be measured based on the hexagonal profile.  C: Measurement of collimator offset by fitting the hexagonal profiles produced by each 360 collimator stage, with both stages set at </a:t>
            </a:r>
            <a:r>
              <a:rPr lang="en-US" sz="1200" kern="1200" dirty="0" err="1" smtClean="0">
                <a:solidFill>
                  <a:schemeClr val="tx1"/>
                </a:solidFill>
                <a:latin typeface="+mn-lt"/>
                <a:ea typeface="+mn-ea"/>
                <a:cs typeface="+mn-cs"/>
              </a:rPr>
              <a:t>isocenter</a:t>
            </a:r>
            <a:r>
              <a:rPr lang="en-US" sz="1200" kern="1200" dirty="0" smtClean="0">
                <a:solidFill>
                  <a:schemeClr val="tx1"/>
                </a:solidFill>
                <a:latin typeface="+mn-lt"/>
                <a:ea typeface="+mn-ea"/>
                <a:cs typeface="+mn-cs"/>
              </a:rPr>
              <a:t> apertures of 20 mm.  Asymmetry in the dodecagon is apparent, produced by offset between the centers of the two hexagons.  The white scale bar is of length 2.5 mm at </a:t>
            </a:r>
            <a:r>
              <a:rPr lang="en-US" sz="1200" kern="1200" dirty="0" err="1" smtClean="0">
                <a:solidFill>
                  <a:schemeClr val="tx1"/>
                </a:solidFill>
                <a:latin typeface="+mn-lt"/>
                <a:ea typeface="+mn-ea"/>
                <a:cs typeface="+mn-cs"/>
              </a:rPr>
              <a:t>isocenter</a:t>
            </a:r>
            <a:r>
              <a:rPr lang="en-US" sz="1200" kern="1200" dirty="0" smtClean="0">
                <a:solidFill>
                  <a:schemeClr val="tx1"/>
                </a:solidFill>
                <a:latin typeface="+mn-lt"/>
                <a:ea typeface="+mn-ea"/>
                <a:cs typeface="+mn-cs"/>
              </a:rPr>
              <a:t>.  D: Two hexagon analysis following iterative alignment of the collimator with the x-ray beam axis.  The collimator apertures are set to 10 mm at </a:t>
            </a:r>
            <a:r>
              <a:rPr lang="en-US" sz="1200" kern="1200" dirty="0" err="1" smtClean="0">
                <a:solidFill>
                  <a:schemeClr val="tx1"/>
                </a:solidFill>
                <a:latin typeface="+mn-lt"/>
                <a:ea typeface="+mn-ea"/>
                <a:cs typeface="+mn-cs"/>
              </a:rPr>
              <a:t>isocenter</a:t>
            </a:r>
            <a:r>
              <a:rPr lang="en-US" sz="1200" kern="1200" dirty="0" smtClean="0">
                <a:solidFill>
                  <a:schemeClr val="tx1"/>
                </a:solidFill>
                <a:latin typeface="+mn-lt"/>
                <a:ea typeface="+mn-ea"/>
                <a:cs typeface="+mn-cs"/>
              </a:rPr>
              <a:t> to improve visual detection of any misalignment.  The white scale bar is of length 365 2.5 mm at </a:t>
            </a:r>
            <a:r>
              <a:rPr lang="en-US" sz="1200" kern="1200" dirty="0" err="1" smtClean="0">
                <a:solidFill>
                  <a:schemeClr val="tx1"/>
                </a:solidFill>
                <a:latin typeface="+mn-lt"/>
                <a:ea typeface="+mn-ea"/>
                <a:cs typeface="+mn-cs"/>
              </a:rPr>
              <a:t>isocenter</a:t>
            </a:r>
            <a:r>
              <a:rPr lang="en-US" sz="1200" kern="120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053C7F9B-8EA0-4A2B-8085-469A36F400BD}" type="slidenum">
              <a:rPr lang="en-US" smtClean="0"/>
              <a:pPr/>
              <a:t>10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 Performance assessment of the collimator apparatus. </a:t>
            </a:r>
            <a:endParaRPr lang="en-US" dirty="0"/>
          </a:p>
        </p:txBody>
      </p:sp>
      <p:sp>
        <p:nvSpPr>
          <p:cNvPr id="4" name="Slide Number Placeholder 3"/>
          <p:cNvSpPr>
            <a:spLocks noGrp="1"/>
          </p:cNvSpPr>
          <p:nvPr>
            <p:ph type="sldNum" sz="quarter" idx="10"/>
          </p:nvPr>
        </p:nvSpPr>
        <p:spPr/>
        <p:txBody>
          <a:bodyPr/>
          <a:lstStyle/>
          <a:p>
            <a:fld id="{053C7F9B-8EA0-4A2B-8085-469A36F400BD}" type="slidenum">
              <a:rPr lang="en-US" smtClean="0"/>
              <a:pPr/>
              <a:t>11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chamber is 0.6cc.</a:t>
            </a:r>
            <a:endParaRPr lang="en-US" dirty="0"/>
          </a:p>
        </p:txBody>
      </p:sp>
      <p:sp>
        <p:nvSpPr>
          <p:cNvPr id="4" name="Slide Number Placeholder 3"/>
          <p:cNvSpPr>
            <a:spLocks noGrp="1"/>
          </p:cNvSpPr>
          <p:nvPr>
            <p:ph type="sldNum" sz="quarter" idx="10"/>
          </p:nvPr>
        </p:nvSpPr>
        <p:spPr/>
        <p:txBody>
          <a:bodyPr/>
          <a:lstStyle/>
          <a:p>
            <a:fld id="{053C7F9B-8EA0-4A2B-8085-469A36F400BD}" type="slidenum">
              <a:rPr lang="en-US" smtClean="0"/>
              <a:pPr/>
              <a:t>12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kumimoji="0" lang="en-US" sz="1200" b="1" i="0" u="none" strike="noStrike" cap="none" normalizeH="0" baseline="0" dirty="0" smtClean="0">
                <a:ln>
                  <a:noFill/>
                </a:ln>
                <a:solidFill>
                  <a:schemeClr val="tx1"/>
                </a:solidFill>
                <a:effectLst/>
                <a:latin typeface="Arial" pitchFamily="34" charset="0"/>
                <a:ea typeface="Times New Roman" pitchFamily="18" charset="0"/>
              </a:rPr>
              <a:t>a) </a:t>
            </a:r>
            <a:r>
              <a:rPr kumimoji="0" lang="en-US" sz="1200" b="0" i="0" u="none" strike="noStrike" cap="none" normalizeH="0" baseline="0" dirty="0" smtClean="0">
                <a:ln>
                  <a:noFill/>
                </a:ln>
                <a:solidFill>
                  <a:schemeClr val="tx1"/>
                </a:solidFill>
                <a:effectLst/>
                <a:latin typeface="Arial" pitchFamily="34" charset="0"/>
                <a:ea typeface="Times New Roman" pitchFamily="18" charset="0"/>
              </a:rPr>
              <a:t>Targets for irradiation are placed at the </a:t>
            </a:r>
            <a:r>
              <a:rPr kumimoji="0" lang="en-US" sz="1200" b="0" i="0" u="none" strike="noStrike" cap="none" normalizeH="0" baseline="0" dirty="0" err="1" smtClean="0">
                <a:ln>
                  <a:noFill/>
                </a:ln>
                <a:solidFill>
                  <a:schemeClr val="tx1"/>
                </a:solidFill>
                <a:effectLst/>
                <a:latin typeface="Arial" pitchFamily="34" charset="0"/>
                <a:ea typeface="Times New Roman" pitchFamily="18" charset="0"/>
              </a:rPr>
              <a:t>isocenter</a:t>
            </a:r>
            <a:r>
              <a:rPr kumimoji="0" lang="en-US" sz="1200" b="0" i="0" u="none" strike="noStrike" cap="none" normalizeH="0" baseline="0" dirty="0" smtClean="0">
                <a:ln>
                  <a:noFill/>
                </a:ln>
                <a:solidFill>
                  <a:schemeClr val="tx1"/>
                </a:solidFill>
                <a:effectLst/>
                <a:latin typeface="Arial" pitchFamily="34" charset="0"/>
                <a:ea typeface="Times New Roman" pitchFamily="18" charset="0"/>
              </a:rPr>
              <a:t> of the </a:t>
            </a:r>
            <a:r>
              <a:rPr kumimoji="0" lang="en-US" sz="1200" b="0" i="0" u="none" strike="noStrike" cap="none" normalizeH="0" baseline="0" dirty="0" err="1" smtClean="0">
                <a:ln>
                  <a:noFill/>
                </a:ln>
                <a:solidFill>
                  <a:schemeClr val="tx1"/>
                </a:solidFill>
                <a:effectLst/>
                <a:latin typeface="Arial" pitchFamily="34" charset="0"/>
                <a:ea typeface="Times New Roman" pitchFamily="18" charset="0"/>
              </a:rPr>
              <a:t>microCT</a:t>
            </a:r>
            <a:r>
              <a:rPr kumimoji="0" lang="en-US" sz="1200" b="0" i="0" u="none" strike="noStrike" cap="none" normalizeH="0" baseline="0" dirty="0" smtClean="0">
                <a:ln>
                  <a:noFill/>
                </a:ln>
                <a:solidFill>
                  <a:schemeClr val="tx1"/>
                </a:solidFill>
                <a:effectLst/>
                <a:latin typeface="Arial" pitchFamily="34" charset="0"/>
                <a:ea typeface="Times New Roman" pitchFamily="18" charset="0"/>
              </a:rPr>
              <a:t> and treated with beams from different angles.  </a:t>
            </a:r>
            <a:r>
              <a:rPr kumimoji="0" lang="en-US" sz="1200" b="1" i="0" u="none" strike="noStrike" cap="none" normalizeH="0" baseline="0" dirty="0" smtClean="0">
                <a:ln>
                  <a:noFill/>
                </a:ln>
                <a:solidFill>
                  <a:schemeClr val="tx1"/>
                </a:solidFill>
                <a:effectLst/>
                <a:latin typeface="Arial" pitchFamily="34" charset="0"/>
                <a:ea typeface="Times New Roman" pitchFamily="18" charset="0"/>
              </a:rPr>
              <a:t>b)</a:t>
            </a:r>
            <a:r>
              <a:rPr kumimoji="0" lang="en-US" sz="1200" b="0" i="0" u="none" strike="noStrike" cap="none" normalizeH="0" baseline="0" dirty="0" smtClean="0">
                <a:ln>
                  <a:noFill/>
                </a:ln>
                <a:solidFill>
                  <a:schemeClr val="tx1"/>
                </a:solidFill>
                <a:effectLst/>
                <a:latin typeface="Arial" pitchFamily="34" charset="0"/>
                <a:ea typeface="Times New Roman" pitchFamily="18" charset="0"/>
              </a:rPr>
              <a:t> To measure the dose rate, the ion chamber was placed at the </a:t>
            </a:r>
            <a:r>
              <a:rPr kumimoji="0" lang="en-US" sz="1200" b="0" i="0" u="none" strike="noStrike" cap="none" normalizeH="0" baseline="0" dirty="0" err="1" smtClean="0">
                <a:ln>
                  <a:noFill/>
                </a:ln>
                <a:solidFill>
                  <a:schemeClr val="tx1"/>
                </a:solidFill>
                <a:effectLst/>
                <a:latin typeface="Arial" pitchFamily="34" charset="0"/>
                <a:ea typeface="Times New Roman" pitchFamily="18" charset="0"/>
              </a:rPr>
              <a:t>isocenter</a:t>
            </a:r>
            <a:r>
              <a:rPr kumimoji="0" lang="en-US" sz="1200" b="0" i="0" u="none" strike="noStrike" cap="none" normalizeH="0" baseline="0" dirty="0" smtClean="0">
                <a:ln>
                  <a:noFill/>
                </a:ln>
                <a:solidFill>
                  <a:schemeClr val="tx1"/>
                </a:solidFill>
                <a:effectLst/>
                <a:latin typeface="Arial" pitchFamily="34" charset="0"/>
                <a:ea typeface="Times New Roman" pitchFamily="18" charset="0"/>
              </a:rPr>
              <a:t>, in air, and irradiated with a photon beam of 120 </a:t>
            </a:r>
            <a:r>
              <a:rPr kumimoji="0" lang="en-US" sz="1200" b="0" i="0" u="none" strike="noStrike" cap="none" normalizeH="0" baseline="0" dirty="0" err="1" smtClean="0">
                <a:ln>
                  <a:noFill/>
                </a:ln>
                <a:solidFill>
                  <a:schemeClr val="tx1"/>
                </a:solidFill>
                <a:effectLst/>
                <a:latin typeface="Arial" pitchFamily="34" charset="0"/>
                <a:ea typeface="Times New Roman" pitchFamily="18" charset="0"/>
              </a:rPr>
              <a:t>kVp</a:t>
            </a:r>
            <a:r>
              <a:rPr kumimoji="0" lang="en-US" sz="1200" b="0" i="0" u="none" strike="noStrike" cap="none" normalizeH="0" baseline="0" dirty="0" smtClean="0">
                <a:ln>
                  <a:noFill/>
                </a:ln>
                <a:solidFill>
                  <a:schemeClr val="tx1"/>
                </a:solidFill>
                <a:effectLst/>
                <a:latin typeface="Arial" pitchFamily="34" charset="0"/>
                <a:ea typeface="Times New Roman" pitchFamily="18" charset="0"/>
              </a:rPr>
              <a:t> with a field diameter of 6 cm. </a:t>
            </a:r>
            <a:r>
              <a:rPr kumimoji="0" lang="en-US" sz="1200" b="1" i="0" u="none" strike="noStrike" cap="none" normalizeH="0" baseline="0" dirty="0" smtClean="0">
                <a:ln>
                  <a:noFill/>
                </a:ln>
                <a:solidFill>
                  <a:schemeClr val="tx1"/>
                </a:solidFill>
                <a:effectLst/>
                <a:latin typeface="Arial" pitchFamily="34" charset="0"/>
                <a:ea typeface="Times New Roman" pitchFamily="18" charset="0"/>
              </a:rPr>
              <a:t>c)</a:t>
            </a:r>
            <a:r>
              <a:rPr kumimoji="0" lang="en-US" sz="1200" b="0" i="0" u="none" strike="noStrike" cap="none" normalizeH="0" baseline="0" dirty="0" smtClean="0">
                <a:ln>
                  <a:noFill/>
                </a:ln>
                <a:solidFill>
                  <a:schemeClr val="tx1"/>
                </a:solidFill>
                <a:effectLst/>
                <a:latin typeface="Arial" pitchFamily="34" charset="0"/>
                <a:ea typeface="Times New Roman" pitchFamily="18" charset="0"/>
              </a:rPr>
              <a:t> To measure the percentage depth dose, </a:t>
            </a:r>
            <a:r>
              <a:rPr kumimoji="0" lang="en-US" sz="1200" b="0" i="0" u="none" strike="noStrike" cap="none" normalizeH="0" baseline="0" dirty="0" err="1" smtClean="0">
                <a:ln>
                  <a:noFill/>
                </a:ln>
                <a:solidFill>
                  <a:schemeClr val="tx1"/>
                </a:solidFill>
                <a:effectLst/>
                <a:latin typeface="Arial" pitchFamily="34" charset="0"/>
                <a:ea typeface="Times New Roman" pitchFamily="18" charset="0"/>
              </a:rPr>
              <a:t>gafchromic</a:t>
            </a:r>
            <a:r>
              <a:rPr kumimoji="0" lang="en-US" sz="1200" b="0" i="0" u="none" strike="noStrike" cap="none" normalizeH="0" baseline="0" dirty="0" smtClean="0">
                <a:ln>
                  <a:noFill/>
                </a:ln>
                <a:solidFill>
                  <a:schemeClr val="tx1"/>
                </a:solidFill>
                <a:effectLst/>
                <a:latin typeface="Arial" pitchFamily="34" charset="0"/>
                <a:ea typeface="Times New Roman" pitchFamily="18" charset="0"/>
              </a:rPr>
              <a:t> films were sandwiched in 6x6x0.3 cm</a:t>
            </a:r>
            <a:r>
              <a:rPr kumimoji="0" lang="en-US" sz="1200" b="0" i="0" u="none" strike="noStrike" cap="none" normalizeH="0" baseline="30000" dirty="0" smtClean="0">
                <a:ln>
                  <a:noFill/>
                </a:ln>
                <a:solidFill>
                  <a:schemeClr val="tx1"/>
                </a:solidFill>
                <a:effectLst/>
                <a:latin typeface="Arial" pitchFamily="34" charset="0"/>
                <a:ea typeface="Times New Roman" pitchFamily="18" charset="0"/>
              </a:rPr>
              <a:t>3</a:t>
            </a:r>
            <a:r>
              <a:rPr kumimoji="0" lang="en-US" sz="1200" b="0" i="0" u="none" strike="noStrike" cap="none" normalizeH="0" baseline="0" dirty="0" smtClean="0">
                <a:ln>
                  <a:noFill/>
                </a:ln>
                <a:solidFill>
                  <a:schemeClr val="tx1"/>
                </a:solidFill>
                <a:effectLst/>
                <a:latin typeface="Arial" pitchFamily="34" charset="0"/>
                <a:ea typeface="Times New Roman" pitchFamily="18" charset="0"/>
              </a:rPr>
              <a:t> solid water slabs and the top surface of the solid water was placed at the scanner </a:t>
            </a:r>
            <a:r>
              <a:rPr kumimoji="0" lang="en-US" sz="1200" b="0" i="0" u="none" strike="noStrike" cap="none" normalizeH="0" baseline="0" dirty="0" err="1" smtClean="0">
                <a:ln>
                  <a:noFill/>
                </a:ln>
                <a:solidFill>
                  <a:schemeClr val="tx1"/>
                </a:solidFill>
                <a:effectLst/>
                <a:latin typeface="Arial" pitchFamily="34" charset="0"/>
                <a:ea typeface="Times New Roman" pitchFamily="18" charset="0"/>
              </a:rPr>
              <a:t>isocenter</a:t>
            </a:r>
            <a:r>
              <a:rPr kumimoji="0" lang="en-US" sz="1200" b="0" i="0" u="none" strike="noStrike" cap="none" normalizeH="0" baseline="0" dirty="0" smtClean="0">
                <a:ln>
                  <a:noFill/>
                </a:ln>
                <a:solidFill>
                  <a:schemeClr val="tx1"/>
                </a:solidFill>
                <a:effectLst/>
                <a:latin typeface="Arial" pitchFamily="34" charset="0"/>
                <a:ea typeface="Times New Roman" pitchFamily="18" charset="0"/>
              </a:rPr>
              <a:t>. </a:t>
            </a:r>
            <a:r>
              <a:rPr kumimoji="0" lang="en-US" sz="1200" b="1" i="0" u="none" strike="noStrike" cap="none" normalizeH="0" baseline="0" dirty="0" smtClean="0">
                <a:ln>
                  <a:noFill/>
                </a:ln>
                <a:solidFill>
                  <a:schemeClr val="tx1"/>
                </a:solidFill>
                <a:effectLst/>
                <a:latin typeface="Arial" pitchFamily="34" charset="0"/>
                <a:ea typeface="Times New Roman" pitchFamily="18" charset="0"/>
              </a:rPr>
              <a:t>d)</a:t>
            </a:r>
            <a:r>
              <a:rPr kumimoji="0" lang="en-US" sz="1200" b="0" i="0" u="none" strike="noStrike" cap="none" normalizeH="0" baseline="0" dirty="0" smtClean="0">
                <a:ln>
                  <a:noFill/>
                </a:ln>
                <a:solidFill>
                  <a:schemeClr val="tx1"/>
                </a:solidFill>
                <a:effectLst/>
                <a:latin typeface="Arial" pitchFamily="34" charset="0"/>
                <a:ea typeface="Times New Roman" pitchFamily="18" charset="0"/>
              </a:rPr>
              <a:t> A single dose fraction was delivered to a </a:t>
            </a:r>
            <a:r>
              <a:rPr kumimoji="0" lang="en-US" sz="1200" b="0" i="0" u="none" strike="noStrike" cap="none" normalizeH="0" baseline="0" dirty="0" err="1" smtClean="0">
                <a:ln>
                  <a:noFill/>
                </a:ln>
                <a:solidFill>
                  <a:schemeClr val="tx1"/>
                </a:solidFill>
                <a:effectLst/>
                <a:latin typeface="Arial" pitchFamily="34" charset="0"/>
                <a:ea typeface="Times New Roman" pitchFamily="18" charset="0"/>
              </a:rPr>
              <a:t>gafchromic</a:t>
            </a:r>
            <a:r>
              <a:rPr kumimoji="0" lang="en-US" sz="1200" b="0" i="0" u="none" strike="noStrike" cap="none" normalizeH="0" baseline="0" dirty="0" smtClean="0">
                <a:ln>
                  <a:noFill/>
                </a:ln>
                <a:solidFill>
                  <a:schemeClr val="tx1"/>
                </a:solidFill>
                <a:effectLst/>
                <a:latin typeface="Arial" pitchFamily="34" charset="0"/>
                <a:ea typeface="Times New Roman" pitchFamily="18" charset="0"/>
              </a:rPr>
              <a:t> film sandwiched in solid, centered at the </a:t>
            </a:r>
            <a:r>
              <a:rPr kumimoji="0" lang="en-US" sz="1200" b="0" i="0" u="none" strike="noStrike" cap="none" normalizeH="0" baseline="0" dirty="0" err="1" smtClean="0">
                <a:ln>
                  <a:noFill/>
                </a:ln>
                <a:solidFill>
                  <a:schemeClr val="tx1"/>
                </a:solidFill>
                <a:effectLst/>
                <a:latin typeface="Arial" pitchFamily="34" charset="0"/>
                <a:ea typeface="Times New Roman" pitchFamily="18" charset="0"/>
              </a:rPr>
              <a:t>isocenter</a:t>
            </a:r>
            <a:r>
              <a:rPr kumimoji="0" lang="en-US" sz="1200" b="0" i="0" u="none" strike="noStrike" cap="none" normalizeH="0" baseline="0" dirty="0" smtClean="0">
                <a:ln>
                  <a:noFill/>
                </a:ln>
                <a:solidFill>
                  <a:schemeClr val="tx1"/>
                </a:solidFill>
                <a:effectLst/>
                <a:latin typeface="Arial" pitchFamily="34" charset="0"/>
                <a:ea typeface="Times New Roman" pitchFamily="18" charset="0"/>
              </a:rPr>
              <a:t> and placed parallel to the beam and the gantry rotation plane. </a:t>
            </a:r>
            <a:endParaRPr lang="en-US" dirty="0"/>
          </a:p>
        </p:txBody>
      </p:sp>
      <p:sp>
        <p:nvSpPr>
          <p:cNvPr id="4" name="Slide Number Placeholder 3"/>
          <p:cNvSpPr>
            <a:spLocks noGrp="1"/>
          </p:cNvSpPr>
          <p:nvPr>
            <p:ph type="sldNum" sz="quarter" idx="10"/>
          </p:nvPr>
        </p:nvSpPr>
        <p:spPr/>
        <p:txBody>
          <a:bodyPr/>
          <a:lstStyle/>
          <a:p>
            <a:fld id="{053C7F9B-8EA0-4A2B-8085-469A36F400BD}" type="slidenum">
              <a:rPr lang="en-US" smtClean="0"/>
              <a:pPr/>
              <a:t>13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Figure 4.</a:t>
            </a:r>
            <a:r>
              <a:rPr lang="en-US" sz="1200" kern="1200" dirty="0" smtClean="0">
                <a:solidFill>
                  <a:schemeClr val="tx1"/>
                </a:solidFill>
                <a:latin typeface="+mn-lt"/>
                <a:ea typeface="+mn-ea"/>
                <a:cs typeface="+mn-cs"/>
              </a:rPr>
              <a:t> Dose rate as a function of field diameter.  The dose rate decreases as the field diameter decreases due to scatter reduction. The contribution of the scatter to the primary beam is more significant at low energies than at high energies.  The error bar represents the overall uncertainty in the film measurements, 3.6%. </a:t>
            </a:r>
          </a:p>
          <a:p>
            <a:endParaRPr lang="en-US" dirty="0"/>
          </a:p>
        </p:txBody>
      </p:sp>
      <p:sp>
        <p:nvSpPr>
          <p:cNvPr id="4" name="Slide Number Placeholder 3"/>
          <p:cNvSpPr>
            <a:spLocks noGrp="1"/>
          </p:cNvSpPr>
          <p:nvPr>
            <p:ph type="sldNum" sz="quarter" idx="10"/>
          </p:nvPr>
        </p:nvSpPr>
        <p:spPr/>
        <p:txBody>
          <a:bodyPr/>
          <a:lstStyle/>
          <a:p>
            <a:fld id="{053C7F9B-8EA0-4A2B-8085-469A36F400BD}" type="slidenum">
              <a:rPr lang="en-US" smtClean="0"/>
              <a:pPr/>
              <a:t>14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3C7F9B-8EA0-4A2B-8085-469A36F400BD}" type="slidenum">
              <a:rPr lang="en-US" smtClean="0"/>
              <a:pPr/>
              <a:t>15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Figure 7.</a:t>
            </a:r>
            <a:r>
              <a:rPr lang="en-US" sz="1200" kern="1200" dirty="0" smtClean="0">
                <a:solidFill>
                  <a:schemeClr val="tx1"/>
                </a:solidFill>
                <a:latin typeface="+mn-lt"/>
                <a:ea typeface="+mn-ea"/>
                <a:cs typeface="+mn-cs"/>
              </a:rPr>
              <a:t>  a) Film irradiated with 8 beams with diameters of 0.2 cm. b) Dose distribution in the film. The difference between the calculated and measured dose is 1.5%. This single dose testing proved that the </a:t>
            </a:r>
            <a:r>
              <a:rPr lang="en-US" sz="1200" kern="1200" dirty="0" err="1" smtClean="0">
                <a:solidFill>
                  <a:schemeClr val="tx1"/>
                </a:solidFill>
                <a:latin typeface="+mn-lt"/>
                <a:ea typeface="+mn-ea"/>
                <a:cs typeface="+mn-cs"/>
              </a:rPr>
              <a:t>dosimetry</a:t>
            </a:r>
            <a:r>
              <a:rPr lang="en-US" sz="1200" kern="1200" dirty="0" smtClean="0">
                <a:solidFill>
                  <a:schemeClr val="tx1"/>
                </a:solidFill>
                <a:latin typeface="+mn-lt"/>
                <a:ea typeface="+mn-ea"/>
                <a:cs typeface="+mn-cs"/>
              </a:rPr>
              <a:t> of the system was consistent and that it can be used to deliver dose to internal organs in mice. </a:t>
            </a:r>
          </a:p>
          <a:p>
            <a:endParaRPr lang="en-US" dirty="0"/>
          </a:p>
        </p:txBody>
      </p:sp>
      <p:sp>
        <p:nvSpPr>
          <p:cNvPr id="4" name="Slide Number Placeholder 3"/>
          <p:cNvSpPr>
            <a:spLocks noGrp="1"/>
          </p:cNvSpPr>
          <p:nvPr>
            <p:ph type="sldNum" sz="quarter" idx="10"/>
          </p:nvPr>
        </p:nvSpPr>
        <p:spPr/>
        <p:txBody>
          <a:bodyPr/>
          <a:lstStyle/>
          <a:p>
            <a:fld id="{053C7F9B-8EA0-4A2B-8085-469A36F400BD}" type="slidenum">
              <a:rPr lang="en-US" smtClean="0"/>
              <a:pPr/>
              <a:t>16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9F4D691-4F1F-4D61-AD39-44E165A22C48}" type="datetimeFigureOut">
              <a:rPr lang="en-US" smtClean="0"/>
              <a:pPr/>
              <a:t>8/28/2009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7B78A86-C22D-4727-B09C-E5DA08F4F9E2}"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9F4D691-4F1F-4D61-AD39-44E165A22C48}" type="datetimeFigureOut">
              <a:rPr lang="en-US" smtClean="0"/>
              <a:pPr/>
              <a:t>8/28/2009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7B78A86-C22D-4727-B09C-E5DA08F4F9E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9F4D691-4F1F-4D61-AD39-44E165A22C48}" type="datetimeFigureOut">
              <a:rPr lang="en-US" smtClean="0"/>
              <a:pPr/>
              <a:t>8/28/2009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7B78A86-C22D-4727-B09C-E5DA08F4F9E2}"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9F4D691-4F1F-4D61-AD39-44E165A22C48}" type="datetimeFigureOut">
              <a:rPr lang="en-US" smtClean="0"/>
              <a:pPr/>
              <a:t>8/28/2009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7B78A86-C22D-4727-B09C-E5DA08F4F9E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9F4D691-4F1F-4D61-AD39-44E165A22C48}" type="datetimeFigureOut">
              <a:rPr lang="en-US" smtClean="0"/>
              <a:pPr/>
              <a:t>8/28/2009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7B78A86-C22D-4727-B09C-E5DA08F4F9E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9F4D691-4F1F-4D61-AD39-44E165A22C48}" type="datetimeFigureOut">
              <a:rPr lang="en-US" smtClean="0"/>
              <a:pPr/>
              <a:t>8/28/2009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7B78A86-C22D-4727-B09C-E5DA08F4F9E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49F4D691-4F1F-4D61-AD39-44E165A22C48}" type="datetimeFigureOut">
              <a:rPr lang="en-US" smtClean="0"/>
              <a:pPr/>
              <a:t>8/28/2009</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F7B78A86-C22D-4727-B09C-E5DA08F4F9E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49F4D691-4F1F-4D61-AD39-44E165A22C48}" type="datetimeFigureOut">
              <a:rPr lang="en-US" smtClean="0"/>
              <a:pPr/>
              <a:t>8/28/2009</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7B78A86-C22D-4727-B09C-E5DA08F4F9E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49F4D691-4F1F-4D61-AD39-44E165A22C48}" type="datetimeFigureOut">
              <a:rPr lang="en-US" smtClean="0"/>
              <a:pPr/>
              <a:t>8/28/2009</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7B78A86-C22D-4727-B09C-E5DA08F4F9E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9F4D691-4F1F-4D61-AD39-44E165A22C48}" type="datetimeFigureOut">
              <a:rPr lang="en-US" smtClean="0"/>
              <a:pPr/>
              <a:t>8/28/2009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7B78A86-C22D-4727-B09C-E5DA08F4F9E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9F4D691-4F1F-4D61-AD39-44E165A22C48}" type="datetimeFigureOut">
              <a:rPr lang="en-US" smtClean="0"/>
              <a:pPr/>
              <a:t>8/28/2009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7B78A86-C22D-4727-B09C-E5DA08F4F9E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cxnSp>
        <p:nvCxnSpPr>
          <p:cNvPr id="7" name="Straight Connector 6"/>
          <p:cNvCxnSpPr/>
          <p:nvPr userDrawn="1"/>
        </p:nvCxnSpPr>
        <p:spPr>
          <a:xfrm>
            <a:off x="457200" y="6475412"/>
            <a:ext cx="7696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25" descr="MIPS-logo"/>
          <p:cNvPicPr>
            <a:picLocks noChangeAspect="1" noChangeArrowheads="1"/>
          </p:cNvPicPr>
          <p:nvPr userDrawn="1"/>
        </p:nvPicPr>
        <p:blipFill>
          <a:blip r:embed="rId13" cstate="print"/>
          <a:srcRect/>
          <a:stretch>
            <a:fillRect/>
          </a:stretch>
        </p:blipFill>
        <p:spPr bwMode="auto">
          <a:xfrm>
            <a:off x="75969" y="6035040"/>
            <a:ext cx="609831" cy="609600"/>
          </a:xfrm>
          <a:prstGeom prst="rect">
            <a:avLst/>
          </a:prstGeom>
          <a:noFill/>
          <a:ln w="9525">
            <a:noFill/>
            <a:miter lim="800000"/>
            <a:headEnd/>
            <a:tailEnd/>
          </a:ln>
        </p:spPr>
      </p:pic>
      <p:pic>
        <p:nvPicPr>
          <p:cNvPr id="9" name="Picture 26" descr="biox-logo"/>
          <p:cNvPicPr>
            <a:picLocks noChangeAspect="1" noChangeArrowheads="1"/>
          </p:cNvPicPr>
          <p:nvPr userDrawn="1"/>
        </p:nvPicPr>
        <p:blipFill>
          <a:blip r:embed="rId14"/>
          <a:srcRect/>
          <a:stretch>
            <a:fillRect/>
          </a:stretch>
        </p:blipFill>
        <p:spPr bwMode="auto">
          <a:xfrm>
            <a:off x="8230353" y="6188128"/>
            <a:ext cx="304047" cy="508192"/>
          </a:xfrm>
          <a:prstGeom prst="rect">
            <a:avLst/>
          </a:prstGeom>
          <a:noFill/>
          <a:ln w="9525">
            <a:noFill/>
            <a:miter lim="800000"/>
            <a:headEnd/>
            <a:tailEnd/>
          </a:ln>
        </p:spPr>
      </p:pic>
      <p:pic>
        <p:nvPicPr>
          <p:cNvPr id="10" name="Picture 28" descr="SOMShieldRed"/>
          <p:cNvPicPr>
            <a:picLocks noChangeAspect="1" noChangeArrowheads="1"/>
          </p:cNvPicPr>
          <p:nvPr userDrawn="1"/>
        </p:nvPicPr>
        <p:blipFill>
          <a:blip r:embed="rId15" cstate="print"/>
          <a:srcRect/>
          <a:stretch>
            <a:fillRect/>
          </a:stretch>
        </p:blipFill>
        <p:spPr bwMode="auto">
          <a:xfrm>
            <a:off x="8656130" y="6172200"/>
            <a:ext cx="411670" cy="524119"/>
          </a:xfrm>
          <a:prstGeom prst="rect">
            <a:avLst/>
          </a:prstGeom>
          <a:noFill/>
          <a:ln w="9525">
            <a:noFill/>
            <a:miter lim="800000"/>
            <a:headEnd/>
            <a:tailEnd/>
          </a:ln>
        </p:spPr>
      </p:pic>
      <p:sp>
        <p:nvSpPr>
          <p:cNvPr id="11" name="Text Box 13"/>
          <p:cNvSpPr txBox="1">
            <a:spLocks noChangeArrowheads="1"/>
          </p:cNvSpPr>
          <p:nvPr userDrawn="1"/>
        </p:nvSpPr>
        <p:spPr bwMode="auto">
          <a:xfrm>
            <a:off x="6172200" y="6096000"/>
            <a:ext cx="2514600" cy="635320"/>
          </a:xfrm>
          <a:prstGeom prst="rect">
            <a:avLst/>
          </a:prstGeom>
          <a:noFill/>
          <a:ln w="9525">
            <a:noFill/>
            <a:miter lim="800000"/>
            <a:headEnd/>
            <a:tailEnd/>
          </a:ln>
          <a:effectLst/>
        </p:spPr>
        <p:txBody>
          <a:bodyPr wrap="square" lIns="501160" tIns="250580" rIns="501160" bIns="250580">
            <a:spAutoFit/>
          </a:bodyPr>
          <a:lstStyle/>
          <a:p>
            <a:pPr algn="r" defTabSz="5016500" eaLnBrk="0" hangingPunct="0">
              <a:lnSpc>
                <a:spcPct val="70000"/>
              </a:lnSpc>
              <a:defRPr/>
            </a:pPr>
            <a:r>
              <a:rPr lang="en-US" altLang="zh-CN" sz="1200" b="1" dirty="0" smtClean="0">
                <a:solidFill>
                  <a:schemeClr val="tx1"/>
                </a:solidFill>
                <a:latin typeface="Helvetica Black" charset="0"/>
                <a:ea typeface="宋体" pitchFamily="2" charset="-122"/>
              </a:rPr>
              <a:t>Stanford University</a:t>
            </a:r>
            <a:endParaRPr lang="en-US" altLang="zh-CN" sz="1200" b="1" dirty="0">
              <a:solidFill>
                <a:schemeClr val="tx1"/>
              </a:solidFill>
              <a:latin typeface="Helvetica Black" charset="0"/>
              <a:ea typeface="宋体" pitchFamily="2" charset="-122"/>
            </a:endParaRPr>
          </a:p>
        </p:txBody>
      </p:sp>
      <p:sp>
        <p:nvSpPr>
          <p:cNvPr id="12" name="Text Box 13"/>
          <p:cNvSpPr txBox="1">
            <a:spLocks noChangeArrowheads="1"/>
          </p:cNvSpPr>
          <p:nvPr userDrawn="1"/>
        </p:nvSpPr>
        <p:spPr bwMode="auto">
          <a:xfrm>
            <a:off x="228600" y="6320424"/>
            <a:ext cx="3962400" cy="613776"/>
          </a:xfrm>
          <a:prstGeom prst="rect">
            <a:avLst/>
          </a:prstGeom>
          <a:noFill/>
          <a:ln w="9525">
            <a:noFill/>
            <a:miter lim="800000"/>
            <a:headEnd/>
            <a:tailEnd/>
          </a:ln>
          <a:effectLst/>
        </p:spPr>
        <p:txBody>
          <a:bodyPr wrap="square" lIns="501160" tIns="250580" rIns="501160" bIns="250580">
            <a:spAutoFit/>
          </a:bodyPr>
          <a:lstStyle/>
          <a:p>
            <a:pPr algn="l" defTabSz="5016500" eaLnBrk="0" hangingPunct="0">
              <a:lnSpc>
                <a:spcPct val="70000"/>
              </a:lnSpc>
              <a:defRPr/>
            </a:pPr>
            <a:r>
              <a:rPr lang="en-US" altLang="zh-CN" sz="1000" b="1" dirty="0" smtClean="0">
                <a:solidFill>
                  <a:schemeClr val="tx1"/>
                </a:solidFill>
                <a:latin typeface="Helvetica Black" charset="0"/>
                <a:ea typeface="宋体" pitchFamily="2" charset="-122"/>
              </a:rPr>
              <a:t>Molecular Imaging Program at Stanford</a:t>
            </a:r>
            <a:endParaRPr lang="en-US" altLang="zh-CN" sz="1000" b="1" dirty="0">
              <a:solidFill>
                <a:schemeClr val="tx1"/>
              </a:solidFill>
              <a:latin typeface="Helvetica Black" charset="0"/>
              <a:ea typeface="宋体" pitchFamily="2" charset="-122"/>
            </a:endParaRPr>
          </a:p>
        </p:txBody>
      </p:sp>
      <p:sp>
        <p:nvSpPr>
          <p:cNvPr id="13" name="Text Box 13"/>
          <p:cNvSpPr txBox="1">
            <a:spLocks noChangeArrowheads="1"/>
          </p:cNvSpPr>
          <p:nvPr userDrawn="1"/>
        </p:nvSpPr>
        <p:spPr bwMode="auto">
          <a:xfrm>
            <a:off x="228600" y="6096000"/>
            <a:ext cx="2514600" cy="635320"/>
          </a:xfrm>
          <a:prstGeom prst="rect">
            <a:avLst/>
          </a:prstGeom>
          <a:noFill/>
          <a:ln w="9525">
            <a:noFill/>
            <a:miter lim="800000"/>
            <a:headEnd/>
            <a:tailEnd/>
          </a:ln>
          <a:effectLst/>
        </p:spPr>
        <p:txBody>
          <a:bodyPr wrap="square" lIns="501160" tIns="250580" rIns="501160" bIns="250580">
            <a:spAutoFit/>
          </a:bodyPr>
          <a:lstStyle/>
          <a:p>
            <a:pPr algn="l" defTabSz="5016500" eaLnBrk="0" hangingPunct="0">
              <a:lnSpc>
                <a:spcPct val="70000"/>
              </a:lnSpc>
              <a:defRPr/>
            </a:pPr>
            <a:r>
              <a:rPr lang="en-US" altLang="zh-CN" sz="1200" b="1" dirty="0" smtClean="0">
                <a:solidFill>
                  <a:schemeClr val="tx1"/>
                </a:solidFill>
                <a:latin typeface="Helvetica Black" charset="0"/>
                <a:ea typeface="宋体" pitchFamily="2" charset="-122"/>
              </a:rPr>
              <a:t>MIPS</a:t>
            </a:r>
            <a:endParaRPr lang="en-US" altLang="zh-CN" sz="1200" b="1" dirty="0">
              <a:solidFill>
                <a:schemeClr val="tx1"/>
              </a:solidFill>
              <a:latin typeface="Helvetica Black" charset="0"/>
              <a:ea typeface="宋体" pitchFamily="2" charset="-122"/>
            </a:endParaRPr>
          </a:p>
        </p:txBody>
      </p:sp>
      <p:sp>
        <p:nvSpPr>
          <p:cNvPr id="21" name="Text Box 13"/>
          <p:cNvSpPr txBox="1">
            <a:spLocks noChangeArrowheads="1"/>
          </p:cNvSpPr>
          <p:nvPr userDrawn="1"/>
        </p:nvSpPr>
        <p:spPr bwMode="auto">
          <a:xfrm>
            <a:off x="4724400" y="6288902"/>
            <a:ext cx="3962400" cy="721498"/>
          </a:xfrm>
          <a:prstGeom prst="rect">
            <a:avLst/>
          </a:prstGeom>
          <a:noFill/>
          <a:ln w="9525">
            <a:noFill/>
            <a:miter lim="800000"/>
            <a:headEnd/>
            <a:tailEnd/>
          </a:ln>
          <a:effectLst/>
        </p:spPr>
        <p:txBody>
          <a:bodyPr wrap="square" lIns="501160" tIns="250580" rIns="501160" bIns="250580">
            <a:spAutoFit/>
          </a:bodyPr>
          <a:lstStyle/>
          <a:p>
            <a:pPr algn="r" defTabSz="5016500" eaLnBrk="0" hangingPunct="0">
              <a:lnSpc>
                <a:spcPct val="70000"/>
              </a:lnSpc>
              <a:defRPr/>
            </a:pPr>
            <a:r>
              <a:rPr lang="en-US" altLang="zh-CN" sz="1000" b="1" dirty="0">
                <a:solidFill>
                  <a:schemeClr val="tx1"/>
                </a:solidFill>
                <a:latin typeface="Helvetica Black" charset="0"/>
                <a:ea typeface="宋体" pitchFamily="2" charset="-122"/>
              </a:rPr>
              <a:t>Department  of  Radiation Oncology and BIO-X, School of Medicine </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accent2"/>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2"/>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2"/>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2"/>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2"/>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video" Target="file:///C:\Documents%20and%20Settings\Administrator\My%20Documents\ESTRO09\mouse_movie.avi" TargetMode="Externa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gi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28800"/>
            <a:ext cx="7772400" cy="1470025"/>
          </a:xfrm>
        </p:spPr>
        <p:txBody>
          <a:bodyPr/>
          <a:lstStyle/>
          <a:p>
            <a:r>
              <a:rPr lang="en-US" b="1" dirty="0"/>
              <a:t>D</a:t>
            </a:r>
            <a:r>
              <a:rPr lang="en-US" b="1" dirty="0" smtClean="0"/>
              <a:t>evelopment of a small animal irradiation system</a:t>
            </a:r>
            <a:endParaRPr lang="en-US" b="1" dirty="0"/>
          </a:p>
        </p:txBody>
      </p:sp>
      <p:sp>
        <p:nvSpPr>
          <p:cNvPr id="3" name="Subtitle 2"/>
          <p:cNvSpPr>
            <a:spLocks noGrp="1"/>
          </p:cNvSpPr>
          <p:nvPr>
            <p:ph type="subTitle" idx="1"/>
          </p:nvPr>
        </p:nvSpPr>
        <p:spPr>
          <a:xfrm>
            <a:off x="1676400" y="5105400"/>
            <a:ext cx="5791200" cy="1066800"/>
          </a:xfrm>
        </p:spPr>
        <p:txBody>
          <a:bodyPr>
            <a:normAutofit lnSpcReduction="10000"/>
          </a:bodyPr>
          <a:lstStyle/>
          <a:p>
            <a:r>
              <a:rPr lang="en-US" dirty="0" smtClean="0"/>
              <a:t>Magdalena </a:t>
            </a:r>
            <a:r>
              <a:rPr lang="en-US" dirty="0" err="1" smtClean="0"/>
              <a:t>Bazalova</a:t>
            </a:r>
            <a:endParaRPr lang="en-US" dirty="0" smtClean="0"/>
          </a:p>
          <a:p>
            <a:r>
              <a:rPr lang="en-US" sz="2800" dirty="0" smtClean="0"/>
              <a:t>Stanford University, CA, USA</a:t>
            </a:r>
            <a:endParaRPr lang="en-US" sz="2800" dirty="0"/>
          </a:p>
        </p:txBody>
      </p:sp>
      <p:pic>
        <p:nvPicPr>
          <p:cNvPr id="4" name="Picture 3" descr="logo-stanford-university-thumb.gif"/>
          <p:cNvPicPr>
            <a:picLocks noChangeAspect="1"/>
          </p:cNvPicPr>
          <p:nvPr/>
        </p:nvPicPr>
        <p:blipFill>
          <a:blip r:embed="rId2"/>
          <a:stretch>
            <a:fillRect/>
          </a:stretch>
        </p:blipFill>
        <p:spPr>
          <a:xfrm>
            <a:off x="3886200" y="3476752"/>
            <a:ext cx="1066800" cy="1628648"/>
          </a:xfrm>
          <a:prstGeom prst="rect">
            <a:avLst/>
          </a:prstGeom>
          <a:noFill/>
          <a:ln>
            <a:noFill/>
          </a:ln>
        </p:spPr>
      </p:pic>
      <p:pic>
        <p:nvPicPr>
          <p:cNvPr id="5" name="Picture 2" descr="C:\DOCUME~1\ADMINI~1\LOCALS~1\Temp\VMwareDnD\6e8cc68c\4.jpg"/>
          <p:cNvPicPr>
            <a:picLocks noChangeAspect="1" noChangeArrowheads="1"/>
          </p:cNvPicPr>
          <p:nvPr/>
        </p:nvPicPr>
        <p:blipFill>
          <a:blip r:embed="rId3"/>
          <a:srcRect/>
          <a:stretch>
            <a:fillRect/>
          </a:stretch>
        </p:blipFill>
        <p:spPr bwMode="auto">
          <a:xfrm>
            <a:off x="971550" y="152400"/>
            <a:ext cx="7181850" cy="15240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Collimator beam-axis alignment</a:t>
            </a:r>
            <a:endParaRPr lang="en-US" dirty="0"/>
          </a:p>
        </p:txBody>
      </p:sp>
      <p:pic>
        <p:nvPicPr>
          <p:cNvPr id="5" name="Picture 11" descr="align-2"/>
          <p:cNvPicPr>
            <a:picLocks noChangeAspect="1" noChangeArrowheads="1"/>
          </p:cNvPicPr>
          <p:nvPr/>
        </p:nvPicPr>
        <p:blipFill>
          <a:blip r:embed="rId3"/>
          <a:srcRect l="17900" t="24538" r="24812" b="16908"/>
          <a:stretch>
            <a:fillRect/>
          </a:stretch>
        </p:blipFill>
        <p:spPr bwMode="auto">
          <a:xfrm>
            <a:off x="609303" y="1300345"/>
            <a:ext cx="3492500" cy="3514518"/>
          </a:xfrm>
          <a:prstGeom prst="rect">
            <a:avLst/>
          </a:prstGeom>
          <a:ln>
            <a:noFill/>
          </a:ln>
          <a:effectLst>
            <a:outerShdw blurRad="190500" algn="tl" rotWithShape="0">
              <a:srgbClr val="000000">
                <a:alpha val="70000"/>
              </a:srgbClr>
            </a:outerShdw>
          </a:effectLst>
        </p:spPr>
      </p:pic>
      <p:grpSp>
        <p:nvGrpSpPr>
          <p:cNvPr id="7" name="Group 155"/>
          <p:cNvGrpSpPr>
            <a:grpSpLocks/>
          </p:cNvGrpSpPr>
          <p:nvPr/>
        </p:nvGrpSpPr>
        <p:grpSpPr bwMode="auto">
          <a:xfrm rot="16200000">
            <a:off x="2491539" y="7028272"/>
            <a:ext cx="82" cy="776288"/>
            <a:chOff x="3355" y="3047"/>
            <a:chExt cx="82" cy="932"/>
          </a:xfrm>
        </p:grpSpPr>
        <p:sp>
          <p:nvSpPr>
            <p:cNvPr id="21" name="Line 156"/>
            <p:cNvSpPr>
              <a:spLocks noChangeShapeType="1"/>
            </p:cNvSpPr>
            <p:nvPr/>
          </p:nvSpPr>
          <p:spPr bwMode="auto">
            <a:xfrm>
              <a:off x="3395" y="3047"/>
              <a:ext cx="0" cy="932"/>
            </a:xfrm>
            <a:prstGeom prst="line">
              <a:avLst/>
            </a:prstGeom>
            <a:noFill/>
            <a:ln w="19050">
              <a:solidFill>
                <a:schemeClr val="tx1"/>
              </a:solidFill>
              <a:round/>
              <a:headEnd type="triangle" w="lg" len="med"/>
              <a:tailEnd type="triangle" w="lg" len="med"/>
            </a:ln>
          </p:spPr>
          <p:txBody>
            <a:bodyPr/>
            <a:lstStyle/>
            <a:p>
              <a:endParaRPr lang="en-US"/>
            </a:p>
          </p:txBody>
        </p:sp>
        <p:sp>
          <p:nvSpPr>
            <p:cNvPr id="22" name="Line 157"/>
            <p:cNvSpPr>
              <a:spLocks noChangeShapeType="1"/>
            </p:cNvSpPr>
            <p:nvPr/>
          </p:nvSpPr>
          <p:spPr bwMode="auto">
            <a:xfrm>
              <a:off x="3355" y="3048"/>
              <a:ext cx="82" cy="0"/>
            </a:xfrm>
            <a:prstGeom prst="line">
              <a:avLst/>
            </a:prstGeom>
            <a:noFill/>
            <a:ln w="19050">
              <a:solidFill>
                <a:schemeClr val="tx1"/>
              </a:solidFill>
              <a:round/>
              <a:headEnd/>
              <a:tailEnd/>
            </a:ln>
          </p:spPr>
          <p:txBody>
            <a:bodyPr/>
            <a:lstStyle/>
            <a:p>
              <a:endParaRPr lang="en-US"/>
            </a:p>
          </p:txBody>
        </p:sp>
        <p:sp>
          <p:nvSpPr>
            <p:cNvPr id="23" name="Line 158"/>
            <p:cNvSpPr>
              <a:spLocks noChangeShapeType="1"/>
            </p:cNvSpPr>
            <p:nvPr/>
          </p:nvSpPr>
          <p:spPr bwMode="auto">
            <a:xfrm>
              <a:off x="3355" y="3978"/>
              <a:ext cx="82" cy="0"/>
            </a:xfrm>
            <a:prstGeom prst="line">
              <a:avLst/>
            </a:prstGeom>
            <a:noFill/>
            <a:ln w="19050">
              <a:solidFill>
                <a:schemeClr val="tx1"/>
              </a:solidFill>
              <a:round/>
              <a:headEnd/>
              <a:tailEnd/>
            </a:ln>
          </p:spPr>
          <p:txBody>
            <a:bodyPr/>
            <a:lstStyle/>
            <a:p>
              <a:endParaRPr lang="en-US"/>
            </a:p>
          </p:txBody>
        </p:sp>
      </p:grpSp>
      <p:sp>
        <p:nvSpPr>
          <p:cNvPr id="8" name="TextBox 14"/>
          <p:cNvSpPr txBox="1">
            <a:spLocks noChangeArrowheads="1"/>
          </p:cNvSpPr>
          <p:nvPr/>
        </p:nvSpPr>
        <p:spPr bwMode="auto">
          <a:xfrm>
            <a:off x="2182515" y="1357491"/>
            <a:ext cx="388938" cy="368278"/>
          </a:xfrm>
          <a:prstGeom prst="rect">
            <a:avLst/>
          </a:prstGeom>
          <a:noFill/>
          <a:ln w="9525">
            <a:noFill/>
            <a:miter lim="800000"/>
            <a:headEnd/>
            <a:tailEnd/>
          </a:ln>
        </p:spPr>
        <p:txBody>
          <a:bodyPr wrap="none">
            <a:spAutoFit/>
          </a:bodyPr>
          <a:lstStyle/>
          <a:p>
            <a:r>
              <a:rPr lang="en-US"/>
              <a:t>o</a:t>
            </a:r>
            <a:r>
              <a:rPr lang="en-US" baseline="-25000"/>
              <a:t>x</a:t>
            </a:r>
          </a:p>
        </p:txBody>
      </p:sp>
      <p:pic>
        <p:nvPicPr>
          <p:cNvPr id="9" name="Picture 1"/>
          <p:cNvPicPr>
            <a:picLocks/>
          </p:cNvPicPr>
          <p:nvPr/>
        </p:nvPicPr>
        <p:blipFill>
          <a:blip r:embed="rId4" cstate="print"/>
          <a:srcRect l="14842" t="5269" r="9886" b="6833"/>
          <a:stretch>
            <a:fillRect/>
          </a:stretch>
        </p:blipFill>
        <p:spPr bwMode="auto">
          <a:xfrm rot="5400000">
            <a:off x="4254428" y="3057107"/>
            <a:ext cx="1764688" cy="1764792"/>
          </a:xfrm>
          <a:prstGeom prst="rect">
            <a:avLst/>
          </a:prstGeom>
          <a:ln>
            <a:noFill/>
          </a:ln>
          <a:effectLst>
            <a:outerShdw blurRad="190500" algn="tl" rotWithShape="0">
              <a:srgbClr val="000000">
                <a:alpha val="70000"/>
              </a:srgbClr>
            </a:outerShdw>
          </a:effectLst>
        </p:spPr>
      </p:pic>
      <p:pic>
        <p:nvPicPr>
          <p:cNvPr id="10" name="Picture 2"/>
          <p:cNvPicPr>
            <a:picLocks/>
          </p:cNvPicPr>
          <p:nvPr/>
        </p:nvPicPr>
        <p:blipFill>
          <a:blip r:embed="rId5" cstate="print"/>
          <a:srcRect l="21786" t="4298" r="19160" b="7803"/>
          <a:stretch>
            <a:fillRect/>
          </a:stretch>
        </p:blipFill>
        <p:spPr bwMode="auto">
          <a:xfrm rot="5400000">
            <a:off x="4254944" y="1295474"/>
            <a:ext cx="1764918" cy="1764771"/>
          </a:xfrm>
          <a:prstGeom prst="rect">
            <a:avLst/>
          </a:prstGeom>
          <a:ln>
            <a:noFill/>
          </a:ln>
          <a:effectLst>
            <a:outerShdw blurRad="190500" algn="tl" rotWithShape="0">
              <a:srgbClr val="000000">
                <a:alpha val="70000"/>
              </a:srgbClr>
            </a:outerShdw>
          </a:effectLst>
        </p:spPr>
      </p:pic>
      <p:sp>
        <p:nvSpPr>
          <p:cNvPr id="12" name="TextBox 49"/>
          <p:cNvSpPr txBox="1">
            <a:spLocks noChangeArrowheads="1"/>
          </p:cNvSpPr>
          <p:nvPr/>
        </p:nvSpPr>
        <p:spPr bwMode="auto">
          <a:xfrm>
            <a:off x="5596725" y="2608592"/>
            <a:ext cx="405274" cy="369290"/>
          </a:xfrm>
          <a:prstGeom prst="rect">
            <a:avLst/>
          </a:prstGeom>
          <a:noFill/>
          <a:ln w="9525">
            <a:noFill/>
            <a:miter lim="800000"/>
            <a:headEnd/>
            <a:tailEnd/>
          </a:ln>
        </p:spPr>
        <p:txBody>
          <a:bodyPr wrap="none">
            <a:spAutoFit/>
          </a:bodyPr>
          <a:lstStyle/>
          <a:p>
            <a:pPr algn="r"/>
            <a:r>
              <a:rPr lang="en-US">
                <a:solidFill>
                  <a:schemeClr val="bg1"/>
                </a:solidFill>
                <a:cs typeface="Arial" charset="0"/>
              </a:rPr>
              <a:t>0°</a:t>
            </a:r>
          </a:p>
        </p:txBody>
      </p:sp>
      <p:sp>
        <p:nvSpPr>
          <p:cNvPr id="13" name="TextBox 50"/>
          <p:cNvSpPr txBox="1">
            <a:spLocks noChangeArrowheads="1"/>
          </p:cNvSpPr>
          <p:nvPr/>
        </p:nvSpPr>
        <p:spPr bwMode="auto">
          <a:xfrm>
            <a:off x="5340772" y="4444639"/>
            <a:ext cx="661980" cy="369290"/>
          </a:xfrm>
          <a:prstGeom prst="rect">
            <a:avLst/>
          </a:prstGeom>
          <a:noFill/>
          <a:ln w="9525">
            <a:noFill/>
            <a:miter lim="800000"/>
            <a:headEnd/>
            <a:tailEnd/>
          </a:ln>
        </p:spPr>
        <p:txBody>
          <a:bodyPr wrap="none">
            <a:spAutoFit/>
          </a:bodyPr>
          <a:lstStyle/>
          <a:p>
            <a:pPr algn="r"/>
            <a:r>
              <a:rPr lang="en-US">
                <a:solidFill>
                  <a:schemeClr val="bg1"/>
                </a:solidFill>
                <a:cs typeface="Arial" charset="0"/>
              </a:rPr>
              <a:t>180°</a:t>
            </a:r>
          </a:p>
        </p:txBody>
      </p:sp>
      <p:sp>
        <p:nvSpPr>
          <p:cNvPr id="14" name="TextBox 52"/>
          <p:cNvSpPr txBox="1">
            <a:spLocks noChangeArrowheads="1"/>
          </p:cNvSpPr>
          <p:nvPr/>
        </p:nvSpPr>
        <p:spPr bwMode="auto">
          <a:xfrm>
            <a:off x="1687215" y="4249746"/>
            <a:ext cx="479425" cy="461936"/>
          </a:xfrm>
          <a:prstGeom prst="rect">
            <a:avLst/>
          </a:prstGeom>
          <a:noFill/>
          <a:ln w="9525">
            <a:noFill/>
            <a:miter lim="800000"/>
            <a:headEnd/>
            <a:tailEnd/>
          </a:ln>
        </p:spPr>
        <p:txBody>
          <a:bodyPr wrap="none">
            <a:spAutoFit/>
          </a:bodyPr>
          <a:lstStyle/>
          <a:p>
            <a:pPr algn="ctr"/>
            <a:r>
              <a:rPr lang="en-US" sz="2400">
                <a:cs typeface="Arial" charset="0"/>
              </a:rPr>
              <a:t>0°</a:t>
            </a:r>
          </a:p>
        </p:txBody>
      </p:sp>
      <p:sp>
        <p:nvSpPr>
          <p:cNvPr id="15" name="TextBox 53"/>
          <p:cNvSpPr txBox="1">
            <a:spLocks noChangeArrowheads="1"/>
          </p:cNvSpPr>
          <p:nvPr/>
        </p:nvSpPr>
        <p:spPr bwMode="auto">
          <a:xfrm>
            <a:off x="2368253" y="4251334"/>
            <a:ext cx="822325" cy="461935"/>
          </a:xfrm>
          <a:prstGeom prst="rect">
            <a:avLst/>
          </a:prstGeom>
          <a:noFill/>
          <a:ln w="9525">
            <a:noFill/>
            <a:miter lim="800000"/>
            <a:headEnd/>
            <a:tailEnd/>
          </a:ln>
        </p:spPr>
        <p:txBody>
          <a:bodyPr wrap="none">
            <a:spAutoFit/>
          </a:bodyPr>
          <a:lstStyle/>
          <a:p>
            <a:pPr algn="ctr"/>
            <a:r>
              <a:rPr lang="en-US" sz="2400">
                <a:cs typeface="Arial" charset="0"/>
              </a:rPr>
              <a:t>180°</a:t>
            </a:r>
          </a:p>
        </p:txBody>
      </p:sp>
      <p:pic>
        <p:nvPicPr>
          <p:cNvPr id="16" name="Picture 1"/>
          <p:cNvPicPr>
            <a:picLocks noChangeAspect="1"/>
          </p:cNvPicPr>
          <p:nvPr/>
        </p:nvPicPr>
        <p:blipFill>
          <a:blip r:embed="rId6" cstate="print"/>
          <a:srcRect l="22179" t="8521" r="20506" b="14803"/>
          <a:stretch>
            <a:fillRect/>
          </a:stretch>
        </p:blipFill>
        <p:spPr bwMode="auto">
          <a:xfrm>
            <a:off x="6171903" y="3505200"/>
            <a:ext cx="2133897" cy="2133600"/>
          </a:xfrm>
          <a:prstGeom prst="rect">
            <a:avLst/>
          </a:prstGeom>
          <a:ln>
            <a:noFill/>
          </a:ln>
          <a:effectLst>
            <a:outerShdw blurRad="190500" algn="tl" rotWithShape="0">
              <a:srgbClr val="000000">
                <a:alpha val="70000"/>
              </a:srgbClr>
            </a:outerShdw>
          </a:effectLst>
        </p:spPr>
      </p:pic>
      <p:pic>
        <p:nvPicPr>
          <p:cNvPr id="18" name="Picture 1"/>
          <p:cNvPicPr>
            <a:picLocks noChangeAspect="1"/>
          </p:cNvPicPr>
          <p:nvPr/>
        </p:nvPicPr>
        <p:blipFill>
          <a:blip r:embed="rId7" cstate="print"/>
          <a:srcRect l="15002" t="7660" r="8273" b="12622"/>
          <a:stretch>
            <a:fillRect/>
          </a:stretch>
        </p:blipFill>
        <p:spPr bwMode="auto">
          <a:xfrm>
            <a:off x="6171903" y="1295400"/>
            <a:ext cx="2133726" cy="2133600"/>
          </a:xfrm>
          <a:prstGeom prst="rect">
            <a:avLst/>
          </a:prstGeom>
          <a:ln>
            <a:noFill/>
          </a:ln>
          <a:effectLst>
            <a:outerShdw blurRad="190500" algn="tl" rotWithShape="0">
              <a:srgbClr val="000000">
                <a:alpha val="70000"/>
              </a:srgbClr>
            </a:outerShdw>
          </a:effectLst>
        </p:spPr>
      </p:pic>
      <p:cxnSp>
        <p:nvCxnSpPr>
          <p:cNvPr id="20" name="Straight Connector 19"/>
          <p:cNvCxnSpPr/>
          <p:nvPr/>
        </p:nvCxnSpPr>
        <p:spPr bwMode="auto">
          <a:xfrm rot="10800000">
            <a:off x="4243091" y="3055938"/>
            <a:ext cx="1793875" cy="158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33400" y="5181600"/>
            <a:ext cx="5562600" cy="830997"/>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Displacement and tilting adjustments after the calibration were less than 0.1 mm.</a:t>
            </a:r>
            <a:endParaRPr lang="en-US" sz="24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Collimator performance</a:t>
            </a:r>
            <a:endParaRPr lang="en-US" dirty="0"/>
          </a:p>
        </p:txBody>
      </p:sp>
      <p:sp>
        <p:nvSpPr>
          <p:cNvPr id="3" name="Content Placeholder 2"/>
          <p:cNvSpPr>
            <a:spLocks noGrp="1"/>
          </p:cNvSpPr>
          <p:nvPr>
            <p:ph idx="1"/>
          </p:nvPr>
        </p:nvSpPr>
        <p:spPr/>
        <p:txBody>
          <a:bodyPr/>
          <a:lstStyle/>
          <a:p>
            <a:r>
              <a:rPr lang="en-US" dirty="0" smtClean="0"/>
              <a:t>Collimator motion times.</a:t>
            </a:r>
            <a:endParaRPr lang="en-US" dirty="0"/>
          </a:p>
        </p:txBody>
      </p:sp>
      <p:pic>
        <p:nvPicPr>
          <p:cNvPr id="2050" name="Picture 2" descr="C:\DOCUME~1\ADMINI~1\LOCALS~1\Temp\VMwareDnD\f0b92dff\Picture 48.png"/>
          <p:cNvPicPr>
            <a:picLocks noChangeAspect="1" noChangeArrowheads="1"/>
          </p:cNvPicPr>
          <p:nvPr/>
        </p:nvPicPr>
        <p:blipFill>
          <a:blip r:embed="rId3"/>
          <a:srcRect/>
          <a:stretch>
            <a:fillRect/>
          </a:stretch>
        </p:blipFill>
        <p:spPr bwMode="auto">
          <a:xfrm>
            <a:off x="609600" y="2590800"/>
            <a:ext cx="7822223" cy="2895238"/>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Dosimetric</a:t>
            </a:r>
            <a:r>
              <a:rPr lang="en-US" dirty="0" smtClean="0"/>
              <a:t> characterization of the system</a:t>
            </a:r>
            <a:endParaRPr lang="en-US" dirty="0"/>
          </a:p>
        </p:txBody>
      </p:sp>
      <p:sp>
        <p:nvSpPr>
          <p:cNvPr id="3" name="Content Placeholder 2"/>
          <p:cNvSpPr>
            <a:spLocks noGrp="1"/>
          </p:cNvSpPr>
          <p:nvPr>
            <p:ph idx="1"/>
          </p:nvPr>
        </p:nvSpPr>
        <p:spPr/>
        <p:txBody>
          <a:bodyPr/>
          <a:lstStyle/>
          <a:p>
            <a:r>
              <a:rPr lang="en-US" dirty="0" smtClean="0"/>
              <a:t>Performed with EBT Gafchromic films and an ion chamber (</a:t>
            </a:r>
            <a:r>
              <a:rPr lang="en-US" dirty="0"/>
              <a:t>PTW </a:t>
            </a:r>
            <a:r>
              <a:rPr lang="en-US" dirty="0" smtClean="0"/>
              <a:t>N30006).</a:t>
            </a:r>
          </a:p>
          <a:p>
            <a:r>
              <a:rPr lang="en-US" dirty="0" smtClean="0"/>
              <a:t>EBT films offer high spatial resolution, they are tissue equivalent and show little energy dependence.</a:t>
            </a:r>
          </a:p>
          <a:p>
            <a:r>
              <a:rPr lang="en-US" dirty="0" smtClean="0"/>
              <a:t>Films were read out at 508 dpi using a flatbed </a:t>
            </a:r>
            <a:r>
              <a:rPr lang="en-US" dirty="0"/>
              <a:t>Epson Perfection </a:t>
            </a:r>
            <a:r>
              <a:rPr lang="en-US" dirty="0" smtClean="0"/>
              <a:t>V500 scanner in light transmission mode.</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err="1" smtClean="0"/>
              <a:t>Dosimetric</a:t>
            </a:r>
            <a:r>
              <a:rPr lang="en-US" dirty="0" smtClean="0"/>
              <a:t> measurements</a:t>
            </a:r>
            <a:endParaRPr lang="en-US" dirty="0"/>
          </a:p>
        </p:txBody>
      </p:sp>
      <p:sp>
        <p:nvSpPr>
          <p:cNvPr id="4110"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4108" name="Picture 12" descr="Figure2dA"/>
          <p:cNvPicPr>
            <a:picLocks noChangeArrowheads="1"/>
          </p:cNvPicPr>
          <p:nvPr/>
        </p:nvPicPr>
        <p:blipFill>
          <a:blip r:embed="rId3" cstate="print"/>
          <a:srcRect/>
          <a:stretch>
            <a:fillRect/>
          </a:stretch>
        </p:blipFill>
        <p:spPr bwMode="auto">
          <a:xfrm>
            <a:off x="4709160" y="3733800"/>
            <a:ext cx="3444240" cy="2286000"/>
          </a:xfrm>
          <a:prstGeom prst="rect">
            <a:avLst/>
          </a:prstGeom>
          <a:ln>
            <a:noFill/>
          </a:ln>
          <a:effectLst>
            <a:outerShdw blurRad="190500" algn="tl" rotWithShape="0">
              <a:srgbClr val="000000">
                <a:alpha val="70000"/>
              </a:srgbClr>
            </a:outerShdw>
          </a:effectLst>
        </p:spPr>
      </p:pic>
      <p:pic>
        <p:nvPicPr>
          <p:cNvPr id="4107" name="Picture 11" descr="Figure2cA"/>
          <p:cNvPicPr>
            <a:picLocks noChangeArrowheads="1"/>
          </p:cNvPicPr>
          <p:nvPr/>
        </p:nvPicPr>
        <p:blipFill>
          <a:blip r:embed="rId4" cstate="print"/>
          <a:srcRect/>
          <a:stretch>
            <a:fillRect/>
          </a:stretch>
        </p:blipFill>
        <p:spPr bwMode="auto">
          <a:xfrm>
            <a:off x="990600" y="3733800"/>
            <a:ext cx="3444240" cy="2286000"/>
          </a:xfrm>
          <a:prstGeom prst="rect">
            <a:avLst/>
          </a:prstGeom>
          <a:ln>
            <a:noFill/>
          </a:ln>
          <a:effectLst>
            <a:outerShdw blurRad="190500" algn="tl" rotWithShape="0">
              <a:srgbClr val="000000">
                <a:alpha val="70000"/>
              </a:srgbClr>
            </a:outerShdw>
          </a:effectLst>
        </p:spPr>
      </p:pic>
      <p:pic>
        <p:nvPicPr>
          <p:cNvPr id="4106" name="Picture 10" descr="Figure2bA"/>
          <p:cNvPicPr>
            <a:picLocks noChangeArrowheads="1"/>
          </p:cNvPicPr>
          <p:nvPr/>
        </p:nvPicPr>
        <p:blipFill>
          <a:blip r:embed="rId5" cstate="print"/>
          <a:srcRect/>
          <a:stretch>
            <a:fillRect/>
          </a:stretch>
        </p:blipFill>
        <p:spPr bwMode="auto">
          <a:xfrm>
            <a:off x="4709160" y="1219200"/>
            <a:ext cx="3444240" cy="2286000"/>
          </a:xfrm>
          <a:prstGeom prst="rect">
            <a:avLst/>
          </a:prstGeom>
          <a:ln>
            <a:noFill/>
          </a:ln>
          <a:effectLst>
            <a:outerShdw blurRad="190500" algn="tl" rotWithShape="0">
              <a:srgbClr val="000000">
                <a:alpha val="70000"/>
              </a:srgbClr>
            </a:outerShdw>
          </a:effectLst>
        </p:spPr>
      </p:pic>
      <p:pic>
        <p:nvPicPr>
          <p:cNvPr id="4105" name="Picture 9" descr="Figure2aA"/>
          <p:cNvPicPr>
            <a:picLocks noChangeArrowheads="1"/>
          </p:cNvPicPr>
          <p:nvPr/>
        </p:nvPicPr>
        <p:blipFill>
          <a:blip r:embed="rId6" cstate="print"/>
          <a:srcRect/>
          <a:stretch>
            <a:fillRect/>
          </a:stretch>
        </p:blipFill>
        <p:spPr bwMode="auto">
          <a:xfrm>
            <a:off x="990600" y="1219200"/>
            <a:ext cx="3444240" cy="228600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t>Dose rate as a function of beam size</a:t>
            </a:r>
            <a:endParaRPr lang="en-US" dirty="0"/>
          </a:p>
        </p:txBody>
      </p:sp>
      <p:pic>
        <p:nvPicPr>
          <p:cNvPr id="43010" name="Picture 2" descr="ScatterEpson"/>
          <p:cNvPicPr>
            <a:picLocks noChangeAspect="1" noChangeArrowheads="1"/>
          </p:cNvPicPr>
          <p:nvPr/>
        </p:nvPicPr>
        <p:blipFill>
          <a:blip r:embed="rId3" cstate="print"/>
          <a:srcRect/>
          <a:stretch>
            <a:fillRect/>
          </a:stretch>
        </p:blipFill>
        <p:spPr bwMode="auto">
          <a:xfrm>
            <a:off x="4724400" y="1219200"/>
            <a:ext cx="4114800" cy="3086100"/>
          </a:xfrm>
          <a:prstGeom prst="rect">
            <a:avLst/>
          </a:prstGeom>
          <a:ln>
            <a:noFill/>
          </a:ln>
          <a:effectLst>
            <a:outerShdw blurRad="190500" algn="tl" rotWithShape="0">
              <a:srgbClr val="000000">
                <a:alpha val="70000"/>
              </a:srgbClr>
            </a:outerShdw>
          </a:effectLst>
        </p:spPr>
      </p:pic>
      <p:pic>
        <p:nvPicPr>
          <p:cNvPr id="43011" name="Picture 3" descr="Figure3"/>
          <p:cNvPicPr>
            <a:picLocks noChangeAspect="1" noChangeArrowheads="1"/>
          </p:cNvPicPr>
          <p:nvPr/>
        </p:nvPicPr>
        <p:blipFill>
          <a:blip r:embed="rId4" cstate="print"/>
          <a:srcRect/>
          <a:stretch>
            <a:fillRect/>
          </a:stretch>
        </p:blipFill>
        <p:spPr bwMode="auto">
          <a:xfrm>
            <a:off x="304800" y="1219200"/>
            <a:ext cx="4056384" cy="3100388"/>
          </a:xfrm>
          <a:prstGeom prst="rect">
            <a:avLst/>
          </a:prstGeom>
          <a:ln>
            <a:noFill/>
          </a:ln>
          <a:effectLst>
            <a:outerShdw blurRad="190500" algn="tl" rotWithShape="0">
              <a:srgbClr val="000000">
                <a:alpha val="70000"/>
              </a:srgbClr>
            </a:outerShdw>
          </a:effectLst>
        </p:spPr>
      </p:pic>
      <p:graphicFrame>
        <p:nvGraphicFramePr>
          <p:cNvPr id="7" name="Table 6"/>
          <p:cNvGraphicFramePr>
            <a:graphicFrameLocks noGrp="1"/>
          </p:cNvGraphicFramePr>
          <p:nvPr/>
        </p:nvGraphicFramePr>
        <p:xfrm>
          <a:off x="1219200" y="4625340"/>
          <a:ext cx="6705600" cy="1775460"/>
        </p:xfrm>
        <a:graphic>
          <a:graphicData uri="http://schemas.openxmlformats.org/drawingml/2006/table">
            <a:tbl>
              <a:tblPr/>
              <a:tblGrid>
                <a:gridCol w="2158524"/>
                <a:gridCol w="91575"/>
                <a:gridCol w="1299476"/>
                <a:gridCol w="1766066"/>
                <a:gridCol w="1389959"/>
              </a:tblGrid>
              <a:tr h="365760">
                <a:tc>
                  <a:txBody>
                    <a:bodyPr/>
                    <a:lstStyle/>
                    <a:p>
                      <a:pPr marL="0" marR="0" algn="ctr">
                        <a:spcBef>
                          <a:spcPts val="0"/>
                        </a:spcBef>
                        <a:spcAft>
                          <a:spcPts val="0"/>
                        </a:spcAft>
                      </a:pPr>
                      <a:r>
                        <a:rPr lang="en-US" sz="1800" b="1" dirty="0">
                          <a:latin typeface="Times New Roman"/>
                          <a:ea typeface="Times New Roman"/>
                          <a:cs typeface="Times New Roman"/>
                        </a:rPr>
                        <a:t>Tube current</a:t>
                      </a:r>
                      <a:endParaRPr lang="en-US" sz="1800" dirty="0">
                        <a:latin typeface="Times New Roman"/>
                        <a:ea typeface="Times New Roman"/>
                        <a:cs typeface="Times New Roman"/>
                      </a:endParaRPr>
                    </a:p>
                  </a:txBody>
                  <a:tcPr marL="7620" marR="7620" marT="7620" marB="0" anchor="b">
                    <a:lnL>
                      <a:noFill/>
                    </a:lnL>
                    <a:lnR>
                      <a:noFill/>
                    </a:lnR>
                    <a:lnT w="12700" cap="flat" cmpd="sng" algn="ctr">
                      <a:solidFill>
                        <a:srgbClr val="000000"/>
                      </a:solidFill>
                      <a:prstDash val="solid"/>
                      <a:round/>
                      <a:headEnd type="none" w="med" len="med"/>
                      <a:tailEnd type="none" w="med" len="med"/>
                    </a:lnT>
                    <a:lnB>
                      <a:noFill/>
                    </a:lnB>
                  </a:tcPr>
                </a:tc>
                <a:tc gridSpan="4">
                  <a:txBody>
                    <a:bodyPr/>
                    <a:lstStyle/>
                    <a:p>
                      <a:pPr marL="0" marR="0" algn="ctr">
                        <a:spcBef>
                          <a:spcPts val="0"/>
                        </a:spcBef>
                        <a:spcAft>
                          <a:spcPts val="0"/>
                        </a:spcAft>
                      </a:pPr>
                      <a:r>
                        <a:rPr lang="en-US" sz="1800" b="1" dirty="0" smtClean="0">
                          <a:latin typeface="Times New Roman"/>
                          <a:ea typeface="Times New Roman"/>
                          <a:cs typeface="Times New Roman"/>
                        </a:rPr>
                        <a:t>Dose </a:t>
                      </a:r>
                      <a:r>
                        <a:rPr lang="en-US" sz="1800" b="1" dirty="0">
                          <a:latin typeface="Times New Roman"/>
                          <a:ea typeface="Times New Roman"/>
                          <a:cs typeface="Times New Roman"/>
                        </a:rPr>
                        <a:t>rate (</a:t>
                      </a:r>
                      <a:r>
                        <a:rPr lang="en-US" sz="1800" b="1" dirty="0" err="1">
                          <a:latin typeface="Times New Roman"/>
                          <a:ea typeface="Times New Roman"/>
                          <a:cs typeface="Times New Roman"/>
                        </a:rPr>
                        <a:t>Gy</a:t>
                      </a:r>
                      <a:r>
                        <a:rPr lang="en-US" sz="1800" b="1" dirty="0">
                          <a:latin typeface="Times New Roman"/>
                          <a:ea typeface="Times New Roman"/>
                          <a:cs typeface="Times New Roman"/>
                        </a:rPr>
                        <a:t>/min</a:t>
                      </a:r>
                      <a:r>
                        <a:rPr lang="en-US" sz="1800" b="1" dirty="0" smtClean="0">
                          <a:latin typeface="Times New Roman"/>
                          <a:ea typeface="Times New Roman"/>
                          <a:cs typeface="Times New Roman"/>
                        </a:rPr>
                        <a:t>)</a:t>
                      </a:r>
                      <a:endParaRPr lang="en-US" sz="1800" dirty="0">
                        <a:latin typeface="Times New Roman"/>
                        <a:ea typeface="Times New Roman"/>
                        <a:cs typeface="Times New Roman"/>
                      </a:endParaRPr>
                    </a:p>
                  </a:txBody>
                  <a:tcPr marL="7620" marR="7620" marT="7620"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r h="275383">
                <a:tc>
                  <a:txBody>
                    <a:bodyPr/>
                    <a:lstStyle/>
                    <a:p>
                      <a:pPr marL="0" marR="0" algn="ctr">
                        <a:spcBef>
                          <a:spcPts val="0"/>
                        </a:spcBef>
                        <a:spcAft>
                          <a:spcPts val="0"/>
                        </a:spcAft>
                      </a:pPr>
                      <a:r>
                        <a:rPr lang="en-US" sz="1800" b="1">
                          <a:latin typeface="Times New Roman"/>
                          <a:ea typeface="Times New Roman"/>
                          <a:cs typeface="Times New Roman"/>
                        </a:rPr>
                        <a:t>(mA)</a:t>
                      </a:r>
                      <a:endParaRPr lang="en-US" sz="1800">
                        <a:latin typeface="Times New Roman"/>
                        <a:ea typeface="Times New Roman"/>
                        <a:cs typeface="Times New Roman"/>
                      </a:endParaRP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800">
                        <a:latin typeface="Times New Roman"/>
                        <a:ea typeface="Times New Roman"/>
                        <a:cs typeface="Times New Roman"/>
                      </a:endParaRP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a:latin typeface="Times New Roman"/>
                          <a:ea typeface="Times New Roman"/>
                          <a:cs typeface="Times New Roman"/>
                        </a:rPr>
                        <a:t>6.0 cm</a:t>
                      </a:r>
                      <a:endParaRPr lang="en-US" sz="1800">
                        <a:latin typeface="Times New Roman"/>
                        <a:ea typeface="Times New Roman"/>
                        <a:cs typeface="Times New Roman"/>
                      </a:endParaRP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a:latin typeface="Times New Roman"/>
                          <a:ea typeface="Times New Roman"/>
                          <a:cs typeface="Times New Roman"/>
                        </a:rPr>
                        <a:t>5.0 cm</a:t>
                      </a:r>
                      <a:endParaRPr lang="en-US" sz="1800">
                        <a:latin typeface="Times New Roman"/>
                        <a:ea typeface="Times New Roman"/>
                        <a:cs typeface="Times New Roman"/>
                      </a:endParaRP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a:latin typeface="Times New Roman"/>
                          <a:ea typeface="Times New Roman"/>
                          <a:cs typeface="Times New Roman"/>
                        </a:rPr>
                        <a:t>4.0 cm</a:t>
                      </a:r>
                      <a:endParaRPr lang="en-US" sz="1800">
                        <a:latin typeface="Times New Roman"/>
                        <a:ea typeface="Times New Roman"/>
                        <a:cs typeface="Times New Roman"/>
                      </a:endParaRP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tcPr>
                </a:tc>
              </a:tr>
              <a:tr h="275383">
                <a:tc>
                  <a:txBody>
                    <a:bodyPr/>
                    <a:lstStyle/>
                    <a:p>
                      <a:pPr marL="0" marR="0" algn="ctr">
                        <a:spcBef>
                          <a:spcPts val="0"/>
                        </a:spcBef>
                        <a:spcAft>
                          <a:spcPts val="0"/>
                        </a:spcAft>
                      </a:pPr>
                      <a:r>
                        <a:rPr lang="en-US" sz="1800" b="1">
                          <a:latin typeface="Times New Roman"/>
                          <a:ea typeface="Times New Roman"/>
                          <a:cs typeface="Times New Roman"/>
                        </a:rPr>
                        <a:t>50</a:t>
                      </a:r>
                      <a:endParaRPr lang="en-US" sz="1800">
                        <a:latin typeface="Times New Roman"/>
                        <a:ea typeface="Times New Roman"/>
                        <a:cs typeface="Times New Roman"/>
                      </a:endParaRPr>
                    </a:p>
                  </a:txBody>
                  <a:tcPr marL="7620" marR="7620" marT="762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endParaRPr lang="en-US" sz="1800">
                        <a:latin typeface="Times New Roman"/>
                        <a:ea typeface="Times New Roman"/>
                        <a:cs typeface="Times New Roman"/>
                      </a:endParaRPr>
                    </a:p>
                  </a:txBody>
                  <a:tcPr marL="7620" marR="7620" marT="762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800">
                          <a:latin typeface="Times New Roman"/>
                          <a:ea typeface="Times New Roman"/>
                          <a:cs typeface="Times New Roman"/>
                        </a:rPr>
                        <a:t>2.13</a:t>
                      </a:r>
                    </a:p>
                  </a:txBody>
                  <a:tcPr marL="7620" marR="7620" marT="762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800">
                          <a:latin typeface="Times New Roman"/>
                          <a:ea typeface="Times New Roman"/>
                          <a:cs typeface="Times New Roman"/>
                        </a:rPr>
                        <a:t>2.08</a:t>
                      </a:r>
                    </a:p>
                  </a:txBody>
                  <a:tcPr marL="7620" marR="7620" marT="762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800">
                          <a:latin typeface="Times New Roman"/>
                          <a:ea typeface="Times New Roman"/>
                          <a:cs typeface="Times New Roman"/>
                        </a:rPr>
                        <a:t>2.04</a:t>
                      </a:r>
                    </a:p>
                  </a:txBody>
                  <a:tcPr marL="7620" marR="7620" marT="7620" marB="0" anchor="b">
                    <a:lnL>
                      <a:noFill/>
                    </a:lnL>
                    <a:lnR>
                      <a:noFill/>
                    </a:lnR>
                    <a:lnT w="12700" cap="flat" cmpd="sng" algn="ctr">
                      <a:solidFill>
                        <a:srgbClr val="000000"/>
                      </a:solidFill>
                      <a:prstDash val="solid"/>
                      <a:round/>
                      <a:headEnd type="none" w="med" len="med"/>
                      <a:tailEnd type="none" w="med" len="med"/>
                    </a:lnT>
                    <a:lnB>
                      <a:noFill/>
                    </a:lnB>
                  </a:tcPr>
                </a:tc>
              </a:tr>
              <a:tr h="275383">
                <a:tc>
                  <a:txBody>
                    <a:bodyPr/>
                    <a:lstStyle/>
                    <a:p>
                      <a:pPr marL="0" marR="0" algn="ctr">
                        <a:spcBef>
                          <a:spcPts val="0"/>
                        </a:spcBef>
                        <a:spcAft>
                          <a:spcPts val="0"/>
                        </a:spcAft>
                      </a:pPr>
                      <a:r>
                        <a:rPr lang="en-US" sz="1800" b="1" dirty="0">
                          <a:latin typeface="Times New Roman"/>
                          <a:ea typeface="Times New Roman"/>
                          <a:cs typeface="Times New Roman"/>
                        </a:rPr>
                        <a:t>40</a:t>
                      </a:r>
                      <a:endParaRPr lang="en-US" sz="1800" dirty="0">
                        <a:latin typeface="Times New Roman"/>
                        <a:ea typeface="Times New Roman"/>
                        <a:cs typeface="Times New Roman"/>
                      </a:endParaRPr>
                    </a:p>
                  </a:txBody>
                  <a:tcPr marL="7620" marR="7620" marT="7620" marB="0" anchor="b">
                    <a:lnL>
                      <a:noFill/>
                    </a:lnL>
                    <a:lnR>
                      <a:noFill/>
                    </a:lnR>
                    <a:lnT>
                      <a:noFill/>
                    </a:lnT>
                    <a:lnB>
                      <a:noFill/>
                    </a:lnB>
                  </a:tcPr>
                </a:tc>
                <a:tc>
                  <a:txBody>
                    <a:bodyPr/>
                    <a:lstStyle/>
                    <a:p>
                      <a:pPr marL="0" marR="0" algn="ctr">
                        <a:spcBef>
                          <a:spcPts val="0"/>
                        </a:spcBef>
                        <a:spcAft>
                          <a:spcPts val="0"/>
                        </a:spcAft>
                      </a:pPr>
                      <a:endParaRPr lang="en-US" sz="1800">
                        <a:latin typeface="Times New Roman"/>
                        <a:ea typeface="Times New Roman"/>
                        <a:cs typeface="Times New Roman"/>
                      </a:endParaRPr>
                    </a:p>
                  </a:txBody>
                  <a:tcPr marL="7620" marR="7620" marT="7620" marB="0" anchor="b">
                    <a:lnL>
                      <a:noFill/>
                    </a:lnL>
                    <a:lnR>
                      <a:noFill/>
                    </a:lnR>
                    <a:lnT>
                      <a:noFill/>
                    </a:lnT>
                    <a:lnB>
                      <a:noFill/>
                    </a:lnB>
                  </a:tcPr>
                </a:tc>
                <a:tc>
                  <a:txBody>
                    <a:bodyPr/>
                    <a:lstStyle/>
                    <a:p>
                      <a:pPr marL="0" marR="0" algn="ctr">
                        <a:spcBef>
                          <a:spcPts val="0"/>
                        </a:spcBef>
                        <a:spcAft>
                          <a:spcPts val="0"/>
                        </a:spcAft>
                      </a:pPr>
                      <a:r>
                        <a:rPr lang="en-US" sz="1800">
                          <a:latin typeface="Times New Roman"/>
                          <a:ea typeface="Times New Roman"/>
                          <a:cs typeface="Times New Roman"/>
                        </a:rPr>
                        <a:t>1.72</a:t>
                      </a:r>
                    </a:p>
                  </a:txBody>
                  <a:tcPr marL="7620" marR="7620" marT="7620" marB="0" anchor="b">
                    <a:lnL>
                      <a:noFill/>
                    </a:lnL>
                    <a:lnR>
                      <a:noFill/>
                    </a:lnR>
                    <a:lnT>
                      <a:noFill/>
                    </a:lnT>
                    <a:lnB>
                      <a:noFill/>
                    </a:lnB>
                  </a:tcPr>
                </a:tc>
                <a:tc>
                  <a:txBody>
                    <a:bodyPr/>
                    <a:lstStyle/>
                    <a:p>
                      <a:pPr marL="0" marR="0" algn="ctr">
                        <a:spcBef>
                          <a:spcPts val="0"/>
                        </a:spcBef>
                        <a:spcAft>
                          <a:spcPts val="0"/>
                        </a:spcAft>
                      </a:pPr>
                      <a:r>
                        <a:rPr lang="en-US" sz="1800">
                          <a:latin typeface="Times New Roman"/>
                          <a:ea typeface="Times New Roman"/>
                          <a:cs typeface="Times New Roman"/>
                        </a:rPr>
                        <a:t>1.68</a:t>
                      </a:r>
                    </a:p>
                  </a:txBody>
                  <a:tcPr marL="7620" marR="7620" marT="7620" marB="0" anchor="b">
                    <a:lnL>
                      <a:noFill/>
                    </a:lnL>
                    <a:lnR>
                      <a:noFill/>
                    </a:lnR>
                    <a:lnT>
                      <a:noFill/>
                    </a:lnT>
                    <a:lnB>
                      <a:noFill/>
                    </a:lnB>
                  </a:tcPr>
                </a:tc>
                <a:tc>
                  <a:txBody>
                    <a:bodyPr/>
                    <a:lstStyle/>
                    <a:p>
                      <a:pPr marL="0" marR="0" algn="ctr">
                        <a:spcBef>
                          <a:spcPts val="0"/>
                        </a:spcBef>
                        <a:spcAft>
                          <a:spcPts val="0"/>
                        </a:spcAft>
                      </a:pPr>
                      <a:r>
                        <a:rPr lang="en-US" sz="1800">
                          <a:latin typeface="Times New Roman"/>
                          <a:ea typeface="Times New Roman"/>
                          <a:cs typeface="Times New Roman"/>
                        </a:rPr>
                        <a:t>1.62</a:t>
                      </a:r>
                    </a:p>
                  </a:txBody>
                  <a:tcPr marL="7620" marR="7620" marT="7620" marB="0" anchor="b">
                    <a:lnL>
                      <a:noFill/>
                    </a:lnL>
                    <a:lnR>
                      <a:noFill/>
                    </a:lnR>
                    <a:lnT>
                      <a:noFill/>
                    </a:lnT>
                    <a:lnB>
                      <a:noFill/>
                    </a:lnB>
                  </a:tcPr>
                </a:tc>
              </a:tr>
              <a:tr h="275383">
                <a:tc>
                  <a:txBody>
                    <a:bodyPr/>
                    <a:lstStyle/>
                    <a:p>
                      <a:pPr marL="0" marR="0" algn="ctr">
                        <a:spcBef>
                          <a:spcPts val="0"/>
                        </a:spcBef>
                        <a:spcAft>
                          <a:spcPts val="0"/>
                        </a:spcAft>
                      </a:pPr>
                      <a:r>
                        <a:rPr lang="en-US" sz="1800" b="1">
                          <a:latin typeface="Times New Roman"/>
                          <a:ea typeface="Times New Roman"/>
                          <a:cs typeface="Times New Roman"/>
                        </a:rPr>
                        <a:t>25</a:t>
                      </a:r>
                      <a:endParaRPr lang="en-US" sz="1800">
                        <a:latin typeface="Times New Roman"/>
                        <a:ea typeface="Times New Roman"/>
                        <a:cs typeface="Times New Roman"/>
                      </a:endParaRP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800">
                        <a:latin typeface="Times New Roman"/>
                        <a:ea typeface="Times New Roman"/>
                        <a:cs typeface="Times New Roman"/>
                      </a:endParaRP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latin typeface="Times New Roman"/>
                          <a:ea typeface="Times New Roman"/>
                          <a:cs typeface="Times New Roman"/>
                        </a:rPr>
                        <a:t>1.11</a:t>
                      </a: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latin typeface="Times New Roman"/>
                          <a:ea typeface="Times New Roman"/>
                          <a:cs typeface="Times New Roman"/>
                        </a:rPr>
                        <a:t>1.08</a:t>
                      </a: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latin typeface="Times New Roman"/>
                          <a:ea typeface="Times New Roman"/>
                          <a:cs typeface="Times New Roman"/>
                        </a:rPr>
                        <a:t>1.02</a:t>
                      </a: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tcPr>
                </a:tc>
              </a:tr>
              <a:tr h="275383">
                <a:tc gridSpan="5">
                  <a:txBody>
                    <a:bodyPr/>
                    <a:lstStyle/>
                    <a:p>
                      <a:pPr marL="0" marR="0" algn="just">
                        <a:spcBef>
                          <a:spcPts val="0"/>
                        </a:spcBef>
                        <a:spcAft>
                          <a:spcPts val="0"/>
                        </a:spcAft>
                      </a:pPr>
                      <a:endParaRPr lang="en-US" sz="1800" dirty="0">
                        <a:latin typeface="Times New Roman"/>
                        <a:ea typeface="Times New Roman"/>
                        <a:cs typeface="Times New Roman"/>
                      </a:endParaRPr>
                    </a:p>
                  </a:txBody>
                  <a:tcPr marL="7620" marR="7620" marT="7620"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descr="PDDcurves2"/>
          <p:cNvPicPr>
            <a:picLocks noChangeAspect="1" noChangeArrowheads="1"/>
          </p:cNvPicPr>
          <p:nvPr/>
        </p:nvPicPr>
        <p:blipFill>
          <a:blip r:embed="rId3" cstate="print"/>
          <a:srcRect l="4459" r="10823"/>
          <a:stretch>
            <a:fillRect/>
          </a:stretch>
        </p:blipFill>
        <p:spPr bwMode="auto">
          <a:xfrm>
            <a:off x="0" y="3376863"/>
            <a:ext cx="3048000" cy="2566737"/>
          </a:xfrm>
          <a:prstGeom prst="rect">
            <a:avLst/>
          </a:prstGeom>
          <a:noFill/>
          <a:ln w="9525">
            <a:noFill/>
            <a:miter lim="800000"/>
            <a:headEnd/>
            <a:tailEnd/>
          </a:ln>
        </p:spPr>
      </p:pic>
      <p:sp>
        <p:nvSpPr>
          <p:cNvPr id="2" name="Title 1"/>
          <p:cNvSpPr>
            <a:spLocks noGrp="1"/>
          </p:cNvSpPr>
          <p:nvPr>
            <p:ph type="title"/>
          </p:nvPr>
        </p:nvSpPr>
        <p:spPr>
          <a:xfrm>
            <a:off x="457200" y="228600"/>
            <a:ext cx="8229600" cy="1143000"/>
          </a:xfrm>
        </p:spPr>
        <p:txBody>
          <a:bodyPr>
            <a:normAutofit/>
          </a:bodyPr>
          <a:lstStyle/>
          <a:p>
            <a:r>
              <a:rPr lang="en-US" dirty="0" smtClean="0"/>
              <a:t>PDD and beam profiles</a:t>
            </a:r>
            <a:endParaRPr lang="en-US" dirty="0"/>
          </a:p>
        </p:txBody>
      </p:sp>
      <p:pic>
        <p:nvPicPr>
          <p:cNvPr id="44033" name="Picture 1" descr="profiles"/>
          <p:cNvPicPr>
            <a:picLocks noChangeAspect="1" noChangeArrowheads="1"/>
          </p:cNvPicPr>
          <p:nvPr/>
        </p:nvPicPr>
        <p:blipFill>
          <a:blip r:embed="rId4" cstate="print"/>
          <a:srcRect l="2598" r="3896"/>
          <a:stretch>
            <a:fillRect/>
          </a:stretch>
        </p:blipFill>
        <p:spPr bwMode="auto">
          <a:xfrm>
            <a:off x="3048000" y="3378116"/>
            <a:ext cx="2919177" cy="2569464"/>
          </a:xfrm>
          <a:prstGeom prst="rect">
            <a:avLst/>
          </a:prstGeom>
          <a:noFill/>
          <a:ln w="9525">
            <a:noFill/>
            <a:miter lim="800000"/>
            <a:headEnd/>
            <a:tailEnd/>
          </a:ln>
        </p:spPr>
      </p:pic>
      <p:pic>
        <p:nvPicPr>
          <p:cNvPr id="44034" name="Picture 2" descr="profiles2"/>
          <p:cNvPicPr>
            <a:picLocks noChangeAspect="1" noChangeArrowheads="1"/>
          </p:cNvPicPr>
          <p:nvPr/>
        </p:nvPicPr>
        <p:blipFill>
          <a:blip r:embed="rId5" cstate="print"/>
          <a:srcRect l="2414"/>
          <a:stretch>
            <a:fillRect/>
          </a:stretch>
        </p:blipFill>
        <p:spPr bwMode="auto">
          <a:xfrm>
            <a:off x="5867400" y="3376864"/>
            <a:ext cx="3242767" cy="2566735"/>
          </a:xfrm>
          <a:prstGeom prst="rect">
            <a:avLst/>
          </a:prstGeom>
          <a:noFill/>
          <a:ln w="9525">
            <a:noFill/>
            <a:miter lim="800000"/>
            <a:headEnd/>
            <a:tailEnd/>
          </a:ln>
        </p:spPr>
      </p:pic>
      <p:sp>
        <p:nvSpPr>
          <p:cNvPr id="7" name="Content Placeholder 2"/>
          <p:cNvSpPr>
            <a:spLocks noGrp="1"/>
          </p:cNvSpPr>
          <p:nvPr>
            <p:ph idx="1"/>
          </p:nvPr>
        </p:nvSpPr>
        <p:spPr>
          <a:xfrm>
            <a:off x="457200" y="1371600"/>
            <a:ext cx="8229600" cy="4525963"/>
          </a:xfrm>
        </p:spPr>
        <p:txBody>
          <a:bodyPr/>
          <a:lstStyle/>
          <a:p>
            <a:r>
              <a:rPr lang="en-US" dirty="0" smtClean="0"/>
              <a:t>The dose rate is more than 1.5 </a:t>
            </a:r>
            <a:r>
              <a:rPr lang="en-US" dirty="0" err="1" smtClean="0"/>
              <a:t>Gy</a:t>
            </a:r>
            <a:r>
              <a:rPr lang="en-US" dirty="0" smtClean="0"/>
              <a:t> for beams as small as 2 mm.</a:t>
            </a:r>
          </a:p>
          <a:p>
            <a:r>
              <a:rPr lang="en-US" dirty="0" smtClean="0"/>
              <a:t>Beam penumbra and heel effect studied.</a:t>
            </a:r>
          </a:p>
        </p:txBody>
      </p:sp>
      <p:sp>
        <p:nvSpPr>
          <p:cNvPr id="8" name="Rectangle 7"/>
          <p:cNvSpPr/>
          <p:nvPr/>
        </p:nvSpPr>
        <p:spPr>
          <a:xfrm>
            <a:off x="0" y="3352800"/>
            <a:ext cx="9144000" cy="259080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Plan delivery</a:t>
            </a:r>
            <a:endParaRPr lang="en-US" dirty="0"/>
          </a:p>
        </p:txBody>
      </p:sp>
      <p:sp>
        <p:nvSpPr>
          <p:cNvPr id="3" name="Content Placeholder 2"/>
          <p:cNvSpPr>
            <a:spLocks noGrp="1"/>
          </p:cNvSpPr>
          <p:nvPr>
            <p:ph idx="1"/>
          </p:nvPr>
        </p:nvSpPr>
        <p:spPr>
          <a:xfrm>
            <a:off x="457200" y="1219200"/>
            <a:ext cx="8229600" cy="1828800"/>
          </a:xfrm>
        </p:spPr>
        <p:txBody>
          <a:bodyPr/>
          <a:lstStyle/>
          <a:p>
            <a:r>
              <a:rPr lang="en-US" dirty="0" smtClean="0"/>
              <a:t>8 beams with diameters of 2 mm.</a:t>
            </a:r>
          </a:p>
          <a:p>
            <a:r>
              <a:rPr lang="en-US" dirty="0" smtClean="0"/>
              <a:t>The measured and calculated dose at the </a:t>
            </a:r>
            <a:r>
              <a:rPr lang="en-US" dirty="0" err="1" smtClean="0"/>
              <a:t>isocenter</a:t>
            </a:r>
            <a:r>
              <a:rPr lang="en-US" dirty="0" smtClean="0"/>
              <a:t> are within 1.5%</a:t>
            </a:r>
            <a:endParaRPr lang="en-US" dirty="0"/>
          </a:p>
        </p:txBody>
      </p:sp>
      <p:pic>
        <p:nvPicPr>
          <p:cNvPr id="49154" name="Picture 2" descr="Mat-Plot"/>
          <p:cNvPicPr>
            <a:picLocks noChangeAspect="1" noChangeArrowheads="1"/>
          </p:cNvPicPr>
          <p:nvPr/>
        </p:nvPicPr>
        <p:blipFill>
          <a:blip r:embed="rId3"/>
          <a:srcRect l="-4270" t="2267" b="2530"/>
          <a:stretch>
            <a:fillRect/>
          </a:stretch>
        </p:blipFill>
        <p:spPr bwMode="auto">
          <a:xfrm>
            <a:off x="4343400" y="3048000"/>
            <a:ext cx="3721486" cy="3200400"/>
          </a:xfrm>
          <a:prstGeom prst="rect">
            <a:avLst/>
          </a:prstGeom>
          <a:ln>
            <a:noFill/>
          </a:ln>
          <a:effectLst>
            <a:outerShdw blurRad="190500" algn="tl" rotWithShape="0">
              <a:srgbClr val="000000">
                <a:alpha val="70000"/>
              </a:srgbClr>
            </a:outerShdw>
          </a:effectLst>
        </p:spPr>
      </p:pic>
      <p:pic>
        <p:nvPicPr>
          <p:cNvPr id="49155" name="Picture 3" descr="FilmBB-600-cut-1day-smooth"/>
          <p:cNvPicPr>
            <a:picLocks noChangeAspect="1" noChangeArrowheads="1"/>
          </p:cNvPicPr>
          <p:nvPr/>
        </p:nvPicPr>
        <p:blipFill>
          <a:blip r:embed="rId4"/>
          <a:srcRect/>
          <a:stretch>
            <a:fillRect/>
          </a:stretch>
        </p:blipFill>
        <p:spPr bwMode="auto">
          <a:xfrm>
            <a:off x="1066800" y="3048000"/>
            <a:ext cx="3124200" cy="3126699"/>
          </a:xfrm>
          <a:prstGeom prst="rect">
            <a:avLst/>
          </a:prstGeom>
          <a:ln>
            <a:noFill/>
          </a:ln>
          <a:effectLst>
            <a:outerShdw blurRad="190500" algn="tl" rotWithShape="0">
              <a:srgbClr val="000000">
                <a:alpha val="70000"/>
              </a:srgbClr>
            </a:outerShdw>
          </a:effectLst>
        </p:spPr>
      </p:pic>
      <p:sp>
        <p:nvSpPr>
          <p:cNvPr id="6" name="Rectangle 5"/>
          <p:cNvSpPr/>
          <p:nvPr/>
        </p:nvSpPr>
        <p:spPr>
          <a:xfrm>
            <a:off x="4419600" y="3048000"/>
            <a:ext cx="76200" cy="3200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n>
                <a:solidFill>
                  <a:schemeClr val="bg1"/>
                </a:solidFill>
              </a:ln>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 planning system</a:t>
            </a:r>
            <a:endParaRPr lang="en-US" dirty="0"/>
          </a:p>
        </p:txBody>
      </p:sp>
      <p:sp>
        <p:nvSpPr>
          <p:cNvPr id="3" name="Content Placeholder 2"/>
          <p:cNvSpPr>
            <a:spLocks noGrp="1"/>
          </p:cNvSpPr>
          <p:nvPr>
            <p:ph idx="1"/>
          </p:nvPr>
        </p:nvSpPr>
        <p:spPr>
          <a:xfrm>
            <a:off x="457200" y="1371600"/>
            <a:ext cx="8229600" cy="4754563"/>
          </a:xfrm>
        </p:spPr>
        <p:txBody>
          <a:bodyPr>
            <a:normAutofit fontScale="85000" lnSpcReduction="10000"/>
          </a:bodyPr>
          <a:lstStyle/>
          <a:p>
            <a:r>
              <a:rPr lang="en-US" sz="3300" dirty="0" smtClean="0"/>
              <a:t>Under development</a:t>
            </a:r>
          </a:p>
          <a:p>
            <a:r>
              <a:rPr lang="en-US" sz="3300" dirty="0" smtClean="0"/>
              <a:t>GUI based on </a:t>
            </a:r>
            <a:r>
              <a:rPr lang="en-US" sz="3300" dirty="0" err="1" smtClean="0"/>
              <a:t>RT_Image</a:t>
            </a:r>
            <a:r>
              <a:rPr lang="en-US" sz="3300" baseline="30000" dirty="0" smtClean="0"/>
              <a:t>† </a:t>
            </a:r>
            <a:r>
              <a:rPr lang="en-US" sz="3300" dirty="0" smtClean="0"/>
              <a:t>is linked to a MC system based on the </a:t>
            </a:r>
            <a:r>
              <a:rPr lang="en-US" sz="3300" dirty="0" err="1" smtClean="0"/>
              <a:t>EGSnrc</a:t>
            </a:r>
            <a:r>
              <a:rPr lang="en-US" sz="3300" dirty="0" smtClean="0"/>
              <a:t> codes.</a:t>
            </a:r>
          </a:p>
          <a:p>
            <a:r>
              <a:rPr lang="en-US" sz="3300" dirty="0" smtClean="0"/>
              <a:t>Inverse planning is being </a:t>
            </a:r>
            <a:r>
              <a:rPr lang="en-US" sz="3300" dirty="0" smtClean="0"/>
              <a:t>incorporated.</a:t>
            </a:r>
            <a:endParaRPr lang="en-US" sz="3300" dirty="0" smtClean="0"/>
          </a:p>
          <a:p>
            <a:endParaRPr lang="en-US" dirty="0"/>
          </a:p>
          <a:p>
            <a:endParaRPr lang="en-US" dirty="0" smtClean="0"/>
          </a:p>
          <a:p>
            <a:endParaRPr lang="en-US" dirty="0" smtClean="0"/>
          </a:p>
          <a:p>
            <a:endParaRPr lang="en-US" dirty="0" smtClean="0"/>
          </a:p>
          <a:p>
            <a:endParaRPr lang="en-US" dirty="0"/>
          </a:p>
          <a:p>
            <a:r>
              <a:rPr lang="en-US" baseline="30000" dirty="0" smtClean="0"/>
              <a:t>† </a:t>
            </a:r>
            <a:r>
              <a:rPr lang="en-US" sz="1900" dirty="0" smtClean="0"/>
              <a:t>Graves </a:t>
            </a:r>
            <a:r>
              <a:rPr lang="en-US" sz="1900" dirty="0"/>
              <a:t>EE, </a:t>
            </a:r>
            <a:r>
              <a:rPr lang="en-US" sz="1900" dirty="0" err="1"/>
              <a:t>Quon</a:t>
            </a:r>
            <a:r>
              <a:rPr lang="en-US" sz="1900" dirty="0"/>
              <a:t> A, </a:t>
            </a:r>
            <a:r>
              <a:rPr lang="en-US" sz="1900" dirty="0" err="1"/>
              <a:t>Loo</a:t>
            </a:r>
            <a:r>
              <a:rPr lang="en-US" sz="1900" dirty="0"/>
              <a:t> BW. </a:t>
            </a:r>
            <a:r>
              <a:rPr lang="en-US" sz="1900" dirty="0" err="1"/>
              <a:t>RT_Image</a:t>
            </a:r>
            <a:r>
              <a:rPr lang="en-US" sz="1900" dirty="0"/>
              <a:t>: An Open-Source Tool for Investigating PET in Radiation Oncology. Technology in Cancer Research and Treatment2007;6:111-121.</a:t>
            </a:r>
          </a:p>
        </p:txBody>
      </p:sp>
      <p:pic>
        <p:nvPicPr>
          <p:cNvPr id="19457" name="Picture 1" descr="C:\DOCUME~1\ADMINI~1\LOCALS~1\Temp\VMwareDnD\b8ebf565\Picture 52.png"/>
          <p:cNvPicPr>
            <a:picLocks noChangeAspect="1" noChangeArrowheads="1"/>
          </p:cNvPicPr>
          <p:nvPr/>
        </p:nvPicPr>
        <p:blipFill>
          <a:blip r:embed="rId2"/>
          <a:srcRect/>
          <a:stretch>
            <a:fillRect/>
          </a:stretch>
        </p:blipFill>
        <p:spPr bwMode="auto">
          <a:xfrm>
            <a:off x="3657600" y="3276600"/>
            <a:ext cx="1447800" cy="1923087"/>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Monte Carlo treatment planning for small animal radiotherapy</a:t>
            </a:r>
            <a:endParaRPr lang="en-US" dirty="0"/>
          </a:p>
        </p:txBody>
      </p:sp>
      <p:sp>
        <p:nvSpPr>
          <p:cNvPr id="4" name="Content Placeholder 2"/>
          <p:cNvSpPr>
            <a:spLocks noGrp="1"/>
          </p:cNvSpPr>
          <p:nvPr>
            <p:ph idx="1"/>
          </p:nvPr>
        </p:nvSpPr>
        <p:spPr/>
        <p:txBody>
          <a:bodyPr>
            <a:normAutofit fontScale="92500" lnSpcReduction="20000"/>
          </a:bodyPr>
          <a:lstStyle/>
          <a:p>
            <a:r>
              <a:rPr lang="en-US" dirty="0" smtClean="0">
                <a:solidFill>
                  <a:schemeClr val="bg1">
                    <a:lumMod val="95000"/>
                  </a:schemeClr>
                </a:solidFill>
                <a:effectLst>
                  <a:outerShdw blurRad="38100" dist="38100" dir="2700000" algn="tl">
                    <a:srgbClr val="000000">
                      <a:alpha val="43137"/>
                    </a:srgbClr>
                  </a:outerShdw>
                </a:effectLst>
              </a:rPr>
              <a:t>For </a:t>
            </a:r>
            <a:r>
              <a:rPr lang="en-US" dirty="0" err="1" smtClean="0">
                <a:solidFill>
                  <a:schemeClr val="bg1">
                    <a:lumMod val="95000"/>
                  </a:schemeClr>
                </a:solidFill>
                <a:effectLst>
                  <a:outerShdw blurRad="38100" dist="38100" dir="2700000" algn="tl">
                    <a:srgbClr val="000000">
                      <a:alpha val="43137"/>
                    </a:srgbClr>
                  </a:outerShdw>
                </a:effectLst>
              </a:rPr>
              <a:t>kilovoltage</a:t>
            </a:r>
            <a:r>
              <a:rPr lang="en-US" dirty="0" smtClean="0">
                <a:solidFill>
                  <a:schemeClr val="bg1">
                    <a:lumMod val="95000"/>
                  </a:schemeClr>
                </a:solidFill>
                <a:effectLst>
                  <a:outerShdw blurRad="38100" dist="38100" dir="2700000" algn="tl">
                    <a:srgbClr val="000000">
                      <a:alpha val="43137"/>
                    </a:srgbClr>
                  </a:outerShdw>
                </a:effectLst>
              </a:rPr>
              <a:t> photon beams, the dose has to  be calculated by the Monte Carlo (MC) method.</a:t>
            </a:r>
          </a:p>
          <a:p>
            <a:r>
              <a:rPr lang="en-US" dirty="0" smtClean="0">
                <a:solidFill>
                  <a:schemeClr val="bg1">
                    <a:lumMod val="95000"/>
                  </a:schemeClr>
                </a:solidFill>
                <a:effectLst>
                  <a:outerShdw blurRad="38100" dist="38100" dir="2700000" algn="tl">
                    <a:srgbClr val="000000">
                      <a:alpha val="43137"/>
                    </a:srgbClr>
                  </a:outerShdw>
                </a:effectLst>
              </a:rPr>
              <a:t>We investigated </a:t>
            </a:r>
          </a:p>
          <a:p>
            <a:pPr lvl="1"/>
            <a:r>
              <a:rPr lang="en-US" dirty="0" smtClean="0">
                <a:solidFill>
                  <a:schemeClr val="bg1">
                    <a:lumMod val="95000"/>
                  </a:schemeClr>
                </a:solidFill>
                <a:effectLst>
                  <a:outerShdw blurRad="38100" dist="38100" dir="2700000" algn="tl">
                    <a:srgbClr val="000000">
                      <a:alpha val="43137"/>
                    </a:srgbClr>
                  </a:outerShdw>
                </a:effectLst>
              </a:rPr>
              <a:t>the efficiency of MC dose calculation for kV photon beams in </a:t>
            </a:r>
            <a:r>
              <a:rPr lang="en-US" dirty="0" err="1" smtClean="0">
                <a:solidFill>
                  <a:schemeClr val="bg1">
                    <a:lumMod val="95000"/>
                  </a:schemeClr>
                </a:solidFill>
                <a:effectLst>
                  <a:outerShdw blurRad="38100" dist="38100" dir="2700000" algn="tl">
                    <a:srgbClr val="000000">
                      <a:alpha val="43137"/>
                    </a:srgbClr>
                  </a:outerShdw>
                </a:effectLst>
              </a:rPr>
              <a:t>submillimeter</a:t>
            </a:r>
            <a:r>
              <a:rPr lang="en-US" dirty="0" smtClean="0">
                <a:solidFill>
                  <a:schemeClr val="bg1">
                    <a:lumMod val="95000"/>
                  </a:schemeClr>
                </a:solidFill>
                <a:effectLst>
                  <a:outerShdw blurRad="38100" dist="38100" dir="2700000" algn="tl">
                    <a:srgbClr val="000000">
                      <a:alpha val="43137"/>
                    </a:srgbClr>
                  </a:outerShdw>
                </a:effectLst>
              </a:rPr>
              <a:t> voxels </a:t>
            </a:r>
          </a:p>
          <a:p>
            <a:pPr lvl="1"/>
            <a:r>
              <a:rPr lang="en-US" dirty="0" smtClean="0">
                <a:solidFill>
                  <a:schemeClr val="bg1">
                    <a:lumMod val="95000"/>
                  </a:schemeClr>
                </a:solidFill>
                <a:effectLst>
                  <a:outerShdw blurRad="38100" dist="38100" dir="2700000" algn="tl">
                    <a:srgbClr val="000000">
                      <a:alpha val="43137"/>
                    </a:srgbClr>
                  </a:outerShdw>
                </a:effectLst>
              </a:rPr>
              <a:t>the importance of tissue segmentation for kV photon beam</a:t>
            </a:r>
          </a:p>
          <a:p>
            <a:r>
              <a:rPr lang="en-US" dirty="0" smtClean="0">
                <a:solidFill>
                  <a:schemeClr val="bg1">
                    <a:lumMod val="95000"/>
                  </a:schemeClr>
                </a:solidFill>
                <a:effectLst>
                  <a:outerShdw blurRad="38100" dist="38100" dir="2700000" algn="tl">
                    <a:srgbClr val="000000">
                      <a:alpha val="43137"/>
                    </a:srgbClr>
                  </a:outerShdw>
                </a:effectLst>
              </a:rPr>
              <a:t>BEAMnrc and </a:t>
            </a:r>
            <a:r>
              <a:rPr lang="en-US" dirty="0" err="1" smtClean="0">
                <a:solidFill>
                  <a:schemeClr val="bg1">
                    <a:lumMod val="95000"/>
                  </a:schemeClr>
                </a:solidFill>
                <a:effectLst>
                  <a:outerShdw blurRad="38100" dist="38100" dir="2700000" algn="tl">
                    <a:srgbClr val="000000">
                      <a:alpha val="43137"/>
                    </a:srgbClr>
                  </a:outerShdw>
                </a:effectLst>
              </a:rPr>
              <a:t>DOSXYZnrc</a:t>
            </a:r>
            <a:r>
              <a:rPr lang="en-US" dirty="0" smtClean="0">
                <a:solidFill>
                  <a:schemeClr val="bg1">
                    <a:lumMod val="95000"/>
                  </a:schemeClr>
                </a:solidFill>
                <a:effectLst>
                  <a:outerShdw blurRad="38100" dist="38100" dir="2700000" algn="tl">
                    <a:srgbClr val="000000">
                      <a:alpha val="43137"/>
                    </a:srgbClr>
                  </a:outerShdw>
                </a:effectLst>
              </a:rPr>
              <a:t> </a:t>
            </a:r>
            <a:r>
              <a:rPr lang="en-US" dirty="0" err="1" smtClean="0">
                <a:solidFill>
                  <a:schemeClr val="bg1">
                    <a:lumMod val="95000"/>
                  </a:schemeClr>
                </a:solidFill>
                <a:effectLst>
                  <a:outerShdw blurRad="38100" dist="38100" dir="2700000" algn="tl">
                    <a:srgbClr val="000000">
                      <a:alpha val="43137"/>
                    </a:srgbClr>
                  </a:outerShdw>
                </a:effectLst>
              </a:rPr>
              <a:t>EGSnrc</a:t>
            </a:r>
            <a:r>
              <a:rPr lang="en-US" dirty="0" smtClean="0">
                <a:solidFill>
                  <a:schemeClr val="bg1">
                    <a:lumMod val="95000"/>
                  </a:schemeClr>
                </a:solidFill>
                <a:effectLst>
                  <a:outerShdw blurRad="38100" dist="38100" dir="2700000" algn="tl">
                    <a:srgbClr val="000000">
                      <a:alpha val="43137"/>
                    </a:srgbClr>
                  </a:outerShdw>
                </a:effectLst>
              </a:rPr>
              <a:t> codes are used.</a:t>
            </a:r>
          </a:p>
          <a:p>
            <a:r>
              <a:rPr lang="en-US" dirty="0" smtClean="0">
                <a:solidFill>
                  <a:schemeClr val="bg1">
                    <a:lumMod val="95000"/>
                  </a:schemeClr>
                </a:solidFill>
                <a:effectLst>
                  <a:outerShdw blurRad="38100" dist="38100" dir="2700000" algn="tl">
                    <a:srgbClr val="000000">
                      <a:alpha val="43137"/>
                    </a:srgbClr>
                  </a:outerShdw>
                </a:effectLst>
              </a:rPr>
              <a:t>Two methods for dose calculations are studied and optimized.</a:t>
            </a:r>
          </a:p>
          <a:p>
            <a:r>
              <a:rPr lang="en-US" dirty="0" smtClean="0">
                <a:solidFill>
                  <a:schemeClr val="bg1">
                    <a:lumMod val="95000"/>
                  </a:schemeClr>
                </a:solidFill>
                <a:effectLst>
                  <a:outerShdw blurRad="38100" dist="38100" dir="2700000" algn="tl">
                    <a:srgbClr val="000000">
                      <a:alpha val="43137"/>
                    </a:srgbClr>
                  </a:outerShdw>
                </a:effectLst>
              </a:rPr>
              <a:t>Dual-energy </a:t>
            </a:r>
            <a:r>
              <a:rPr lang="en-US" dirty="0" err="1" smtClean="0">
                <a:solidFill>
                  <a:schemeClr val="bg1">
                    <a:lumMod val="95000"/>
                  </a:schemeClr>
                </a:solidFill>
                <a:effectLst>
                  <a:outerShdw blurRad="38100" dist="38100" dir="2700000" algn="tl">
                    <a:srgbClr val="000000">
                      <a:alpha val="43137"/>
                    </a:srgbClr>
                  </a:outerShdw>
                </a:effectLst>
              </a:rPr>
              <a:t>microCT</a:t>
            </a:r>
            <a:r>
              <a:rPr lang="en-US" dirty="0" smtClean="0">
                <a:solidFill>
                  <a:schemeClr val="bg1">
                    <a:lumMod val="95000"/>
                  </a:schemeClr>
                </a:solidFill>
                <a:effectLst>
                  <a:outerShdw blurRad="38100" dist="38100" dir="2700000" algn="tl">
                    <a:srgbClr val="000000">
                      <a:alpha val="43137"/>
                    </a:srgbClr>
                  </a:outerShdw>
                </a:effectLst>
              </a:rPr>
              <a:t> imaging is studied.	</a:t>
            </a:r>
            <a:endParaRPr lang="en-US" dirty="0">
              <a:solidFill>
                <a:schemeClr val="bg1">
                  <a:lumMod val="95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p:cBhvr override="childStyle">
                                        <p:cTn id="6" dur="500" fill="hold"/>
                                        <p:tgtEl>
                                          <p:spTgt spid="4">
                                            <p:txEl>
                                              <p:pRg st="0" end="0"/>
                                            </p:txEl>
                                          </p:spTgt>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p:cBhvr override="childStyle">
                                        <p:cTn id="10" dur="500" fill="hold"/>
                                        <p:tgtEl>
                                          <p:spTgt spid="4">
                                            <p:txEl>
                                              <p:pRg st="1" end="1"/>
                                            </p:txEl>
                                          </p:spTgt>
                                        </p:tgtEl>
                                        <p:attrNameLst>
                                          <p:attrName>style.color</p:attrName>
                                        </p:attrNameLst>
                                      </p:cBhvr>
                                      <p:to>
                                        <a:schemeClr val="accent2"/>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p:cBhvr override="childStyle">
                                        <p:cTn id="14" dur="500" fill="hold"/>
                                        <p:tgtEl>
                                          <p:spTgt spid="4">
                                            <p:txEl>
                                              <p:pRg st="2" end="2"/>
                                            </p:txEl>
                                          </p:spTgt>
                                        </p:tgtEl>
                                        <p:attrNameLst>
                                          <p:attrName>style.color</p:attrName>
                                        </p:attrNameLst>
                                      </p:cBhvr>
                                      <p:to>
                                        <a:schemeClr val="accent2"/>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p:cBhvr override="childStyle">
                                        <p:cTn id="18" dur="500" fill="hold"/>
                                        <p:tgtEl>
                                          <p:spTgt spid="4">
                                            <p:txEl>
                                              <p:pRg st="3" end="3"/>
                                            </p:txEl>
                                          </p:spTgt>
                                        </p:tgtEl>
                                        <p:attrNameLst>
                                          <p:attrName>style.color</p:attrName>
                                        </p:attrNameLst>
                                      </p:cBhvr>
                                      <p:to>
                                        <a:schemeClr val="accent2"/>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0"/>
                                  </p:stCondLst>
                                  <p:childTnLst>
                                    <p:animClr clrSpc="rgb">
                                      <p:cBhvr override="childStyle">
                                        <p:cTn id="22" dur="500" fill="hold"/>
                                        <p:tgtEl>
                                          <p:spTgt spid="4">
                                            <p:txEl>
                                              <p:pRg st="4" end="4"/>
                                            </p:txEl>
                                          </p:spTgt>
                                        </p:tgtEl>
                                        <p:attrNameLst>
                                          <p:attrName>style.color</p:attrName>
                                        </p:attrNameLst>
                                      </p:cBhvr>
                                      <p:to>
                                        <a:schemeClr val="accent2"/>
                                      </p:to>
                                    </p:animClr>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nodeType="clickEffect">
                                  <p:stCondLst>
                                    <p:cond delay="0"/>
                                  </p:stCondLst>
                                  <p:childTnLst>
                                    <p:animClr clrSpc="rgb">
                                      <p:cBhvr override="childStyle">
                                        <p:cTn id="26" dur="500" fill="hold"/>
                                        <p:tgtEl>
                                          <p:spTgt spid="4">
                                            <p:txEl>
                                              <p:pRg st="5" end="5"/>
                                            </p:txEl>
                                          </p:spTgt>
                                        </p:tgtEl>
                                        <p:attrNameLst>
                                          <p:attrName>style.color</p:attrName>
                                        </p:attrNameLst>
                                      </p:cBhvr>
                                      <p:to>
                                        <a:schemeClr val="accent2"/>
                                      </p:to>
                                    </p:animClr>
                                  </p:childTnLst>
                                </p:cTn>
                              </p:par>
                            </p:childTnLst>
                          </p:cTn>
                        </p:par>
                      </p:childTnLst>
                    </p:cTn>
                  </p:par>
                  <p:par>
                    <p:cTn id="27" fill="hold">
                      <p:stCondLst>
                        <p:cond delay="indefinite"/>
                      </p:stCondLst>
                      <p:childTnLst>
                        <p:par>
                          <p:cTn id="28" fill="hold">
                            <p:stCondLst>
                              <p:cond delay="0"/>
                            </p:stCondLst>
                            <p:childTnLst>
                              <p:par>
                                <p:cTn id="29" presetID="3" presetClass="emph" presetSubtype="2" fill="hold" nodeType="clickEffect">
                                  <p:stCondLst>
                                    <p:cond delay="0"/>
                                  </p:stCondLst>
                                  <p:childTnLst>
                                    <p:animClr clrSpc="rgb">
                                      <p:cBhvr override="childStyle">
                                        <p:cTn id="30" dur="500" fill="hold"/>
                                        <p:tgtEl>
                                          <p:spTgt spid="4">
                                            <p:txEl>
                                              <p:pRg st="6" end="6"/>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MC dose calculations</a:t>
            </a:r>
            <a:endParaRPr lang="en-US" dirty="0"/>
          </a:p>
        </p:txBody>
      </p:sp>
      <p:pic>
        <p:nvPicPr>
          <p:cNvPr id="3074" name="Picture 2" descr="C:\DOCUME~1\ADMINI~1\LOCALS~1\Temp\VMwareDnD\78abf7b3\Picture 49.png"/>
          <p:cNvPicPr>
            <a:picLocks noChangeAspect="1" noChangeArrowheads="1"/>
          </p:cNvPicPr>
          <p:nvPr/>
        </p:nvPicPr>
        <p:blipFill>
          <a:blip r:embed="rId2"/>
          <a:srcRect/>
          <a:stretch>
            <a:fillRect/>
          </a:stretch>
        </p:blipFill>
        <p:spPr bwMode="auto">
          <a:xfrm>
            <a:off x="609600" y="1524000"/>
            <a:ext cx="7884903" cy="426720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1\ADMINI~1\LOCALS~1\Temp\VMwareDnD\7bb9b0e5\graves_lab_group.jpg"/>
          <p:cNvPicPr>
            <a:picLocks noChangeAspect="1" noChangeArrowheads="1"/>
          </p:cNvPicPr>
          <p:nvPr/>
        </p:nvPicPr>
        <p:blipFill>
          <a:blip r:embed="rId2">
            <a:lum bright="60000" contrast="-60000"/>
          </a:blip>
          <a:srcRect/>
          <a:stretch>
            <a:fillRect/>
          </a:stretch>
        </p:blipFill>
        <p:spPr bwMode="auto">
          <a:xfrm>
            <a:off x="457200" y="228600"/>
            <a:ext cx="8077200" cy="5715000"/>
          </a:xfrm>
          <a:prstGeom prst="rect">
            <a:avLst/>
          </a:prstGeom>
          <a:noFill/>
          <a:ln>
            <a:solidFill>
              <a:schemeClr val="tx1"/>
            </a:solidFill>
          </a:ln>
        </p:spPr>
      </p:pic>
      <p:sp>
        <p:nvSpPr>
          <p:cNvPr id="2" name="Title 1"/>
          <p:cNvSpPr>
            <a:spLocks noGrp="1"/>
          </p:cNvSpPr>
          <p:nvPr>
            <p:ph type="title"/>
          </p:nvPr>
        </p:nvSpPr>
        <p:spPr/>
        <p:txBody>
          <a:bodyPr/>
          <a:lstStyle/>
          <a:p>
            <a:r>
              <a:rPr lang="en-US" dirty="0" smtClean="0"/>
              <a:t>Small animal radiotherapy team</a:t>
            </a:r>
            <a:endParaRPr lang="en-US" dirty="0"/>
          </a:p>
        </p:txBody>
      </p:sp>
      <p:sp>
        <p:nvSpPr>
          <p:cNvPr id="3" name="Content Placeholder 2"/>
          <p:cNvSpPr>
            <a:spLocks noGrp="1"/>
          </p:cNvSpPr>
          <p:nvPr>
            <p:ph idx="1"/>
          </p:nvPr>
        </p:nvSpPr>
        <p:spPr>
          <a:xfrm>
            <a:off x="457200" y="1600200"/>
            <a:ext cx="3810000" cy="4525963"/>
          </a:xfrm>
        </p:spPr>
        <p:txBody>
          <a:bodyPr/>
          <a:lstStyle/>
          <a:p>
            <a:r>
              <a:rPr lang="en-US" u="sng" dirty="0" smtClean="0">
                <a:solidFill>
                  <a:schemeClr val="accent1"/>
                </a:solidFill>
              </a:rPr>
              <a:t>Edward Graves, PI</a:t>
            </a:r>
          </a:p>
          <a:p>
            <a:r>
              <a:rPr lang="en-US" dirty="0" smtClean="0"/>
              <a:t>Paul </a:t>
            </a:r>
            <a:r>
              <a:rPr lang="en-US" dirty="0" err="1" smtClean="0"/>
              <a:t>Keall</a:t>
            </a:r>
            <a:endParaRPr lang="en-US" dirty="0" smtClean="0"/>
          </a:p>
          <a:p>
            <a:r>
              <a:rPr lang="en-US" dirty="0" err="1" smtClean="0"/>
              <a:t>Hu</a:t>
            </a:r>
            <a:r>
              <a:rPr lang="en-US" dirty="0" smtClean="0"/>
              <a:t> Zhou</a:t>
            </a:r>
          </a:p>
          <a:p>
            <a:r>
              <a:rPr lang="en-US" dirty="0" smtClean="0"/>
              <a:t>Manuel Rodriguez</a:t>
            </a:r>
          </a:p>
          <a:p>
            <a:r>
              <a:rPr lang="en-US" dirty="0" smtClean="0"/>
              <a:t>Geoff Nelson</a:t>
            </a:r>
          </a:p>
          <a:p>
            <a:r>
              <a:rPr lang="en-US" dirty="0" err="1" smtClean="0"/>
              <a:t>Rahil</a:t>
            </a:r>
            <a:r>
              <a:rPr lang="en-US" dirty="0" smtClean="0"/>
              <a:t> </a:t>
            </a:r>
            <a:r>
              <a:rPr lang="en-US" dirty="0" err="1" smtClean="0"/>
              <a:t>Jogani</a:t>
            </a:r>
            <a:endParaRPr lang="en-US" dirty="0" smtClean="0"/>
          </a:p>
          <a:p>
            <a:r>
              <a:rPr lang="en-US" dirty="0" smtClean="0"/>
              <a:t>Amy </a:t>
            </a:r>
            <a:r>
              <a:rPr lang="en-US" dirty="0" err="1" smtClean="0"/>
              <a:t>Motomura</a:t>
            </a:r>
            <a:endParaRPr lang="en-US" dirty="0" smtClean="0"/>
          </a:p>
        </p:txBody>
      </p:sp>
      <p:sp>
        <p:nvSpPr>
          <p:cNvPr id="4" name="Content Placeholder 2"/>
          <p:cNvSpPr txBox="1">
            <a:spLocks/>
          </p:cNvSpPr>
          <p:nvPr/>
        </p:nvSpPr>
        <p:spPr>
          <a:xfrm>
            <a:off x="4876800" y="1600200"/>
            <a:ext cx="3810000" cy="4525963"/>
          </a:xfrm>
          <a:prstGeom prst="rect">
            <a:avLst/>
          </a:prstGeom>
        </p:spPr>
        <p:txBody>
          <a:bodyPr vert="horz" lIns="91440" tIns="45720" rIns="91440" bIns="45720" rtlCol="0">
            <a:normAutofit/>
          </a:bodyPr>
          <a:lstStyle/>
          <a:p>
            <a:pPr marL="342900" indent="-342900">
              <a:spcBef>
                <a:spcPct val="20000"/>
              </a:spcBef>
              <a:buFont typeface="Arial" pitchFamily="34" charset="0"/>
              <a:buChar char="•"/>
            </a:pPr>
            <a:r>
              <a:rPr lang="en-US" sz="3200" dirty="0" smtClean="0">
                <a:solidFill>
                  <a:schemeClr val="accent2"/>
                </a:solidFill>
                <a:effectLst>
                  <a:outerShdw blurRad="38100" dist="38100" dir="2700000" algn="tl">
                    <a:srgbClr val="000000">
                      <a:alpha val="43137"/>
                    </a:srgbClr>
                  </a:outerShdw>
                </a:effectLst>
              </a:rPr>
              <a:t>Fred van den </a:t>
            </a:r>
            <a:r>
              <a:rPr lang="en-US" sz="3200" dirty="0" err="1" smtClean="0">
                <a:solidFill>
                  <a:schemeClr val="accent2"/>
                </a:solidFill>
                <a:effectLst>
                  <a:outerShdw blurRad="38100" dist="38100" dir="2700000" algn="tl">
                    <a:srgbClr val="000000">
                      <a:alpha val="43137"/>
                    </a:srgbClr>
                  </a:outerShdw>
                </a:effectLst>
              </a:rPr>
              <a:t>Haak</a:t>
            </a:r>
            <a:endParaRPr lang="en-US" sz="3200" dirty="0">
              <a:solidFill>
                <a:schemeClr val="accent2"/>
              </a:solidFill>
              <a:effectLst>
                <a:outerShdw blurRad="38100" dist="38100" dir="2700000" algn="tl">
                  <a:srgbClr val="000000">
                    <a:alpha val="43137"/>
                  </a:srgbClr>
                </a:outerShdw>
              </a:effectLst>
            </a:endParaRPr>
          </a:p>
          <a:p>
            <a:pPr marL="342900" indent="-342900">
              <a:spcBef>
                <a:spcPct val="20000"/>
              </a:spcBef>
              <a:buFont typeface="Arial" pitchFamily="34" charset="0"/>
              <a:buChar char="•"/>
            </a:pPr>
            <a:r>
              <a:rPr lang="en-US" sz="3200" dirty="0" err="1" smtClean="0">
                <a:solidFill>
                  <a:schemeClr val="accent2"/>
                </a:solidFill>
                <a:effectLst>
                  <a:outerShdw blurRad="38100" dist="38100" dir="2700000" algn="tl">
                    <a:srgbClr val="000000">
                      <a:alpha val="43137"/>
                    </a:srgbClr>
                  </a:outerShdw>
                </a:effectLst>
              </a:rPr>
              <a:t>Jiali</a:t>
            </a:r>
            <a:r>
              <a:rPr lang="en-US" sz="3200" dirty="0" smtClean="0">
                <a:solidFill>
                  <a:schemeClr val="accent2"/>
                </a:solidFill>
                <a:effectLst>
                  <a:outerShdw blurRad="38100" dist="38100" dir="2700000" algn="tl">
                    <a:srgbClr val="000000">
                      <a:alpha val="43137"/>
                    </a:srgbClr>
                  </a:outerShdw>
                </a:effectLst>
              </a:rPr>
              <a:t> </a:t>
            </a:r>
            <a:r>
              <a:rPr lang="en-US" sz="3200" dirty="0" err="1" smtClean="0">
                <a:solidFill>
                  <a:schemeClr val="accent2"/>
                </a:solidFill>
                <a:effectLst>
                  <a:outerShdw blurRad="38100" dist="38100" dir="2700000" algn="tl">
                    <a:srgbClr val="000000">
                      <a:alpha val="43137"/>
                    </a:srgbClr>
                  </a:outerShdw>
                </a:effectLst>
              </a:rPr>
              <a:t>Xu</a:t>
            </a:r>
            <a:endParaRPr lang="en-US" sz="3200" dirty="0" smtClean="0">
              <a:solidFill>
                <a:schemeClr val="accent2"/>
              </a:solidFill>
              <a:effectLst>
                <a:outerShdw blurRad="38100" dist="38100" dir="2700000" algn="tl">
                  <a:srgbClr val="000000">
                    <a:alpha val="43137"/>
                  </a:srgbClr>
                </a:outerShdw>
              </a:effectLst>
            </a:endParaRPr>
          </a:p>
          <a:p>
            <a:pPr marL="342900" indent="-342900">
              <a:spcBef>
                <a:spcPct val="20000"/>
              </a:spcBef>
              <a:buFont typeface="Arial" pitchFamily="34" charset="0"/>
              <a:buChar char="•"/>
            </a:pPr>
            <a:r>
              <a:rPr lang="en-US" sz="3200" dirty="0" err="1" smtClean="0">
                <a:solidFill>
                  <a:schemeClr val="accent2"/>
                </a:solidFill>
                <a:effectLst>
                  <a:outerShdw blurRad="38100" dist="38100" dir="2700000" algn="tl">
                    <a:srgbClr val="000000">
                      <a:alpha val="43137"/>
                    </a:srgbClr>
                  </a:outerShdw>
                </a:effectLst>
              </a:rPr>
              <a:t>Xinzhi</a:t>
            </a:r>
            <a:r>
              <a:rPr lang="en-US" sz="3200" dirty="0" smtClean="0">
                <a:solidFill>
                  <a:schemeClr val="accent2"/>
                </a:solidFill>
                <a:effectLst>
                  <a:outerShdw blurRad="38100" dist="38100" dir="2700000" algn="tl">
                    <a:srgbClr val="000000">
                      <a:alpha val="43137"/>
                    </a:srgbClr>
                  </a:outerShdw>
                </a:effectLst>
              </a:rPr>
              <a:t> Zhu</a:t>
            </a:r>
            <a:endParaRPr lang="en-US" sz="3200" dirty="0" smtClean="0"/>
          </a:p>
          <a:p>
            <a:pPr marL="342900" indent="-342900">
              <a:spcBef>
                <a:spcPct val="20000"/>
              </a:spcBef>
              <a:buFont typeface="Arial" pitchFamily="34" charset="0"/>
              <a:buChar char="•"/>
            </a:pPr>
            <a:r>
              <a:rPr lang="en-US" sz="3200" dirty="0" err="1" smtClean="0">
                <a:solidFill>
                  <a:schemeClr val="accent2"/>
                </a:solidFill>
                <a:effectLst>
                  <a:outerShdw blurRad="38100" dist="38100" dir="2700000" algn="tl">
                    <a:srgbClr val="000000">
                      <a:alpha val="43137"/>
                    </a:srgbClr>
                  </a:outerShdw>
                </a:effectLst>
              </a:rPr>
              <a:t>Yongjiang</a:t>
            </a:r>
            <a:r>
              <a:rPr lang="en-US" sz="3200" dirty="0" smtClean="0">
                <a:solidFill>
                  <a:schemeClr val="accent2"/>
                </a:solidFill>
                <a:effectLst>
                  <a:outerShdw blurRad="38100" dist="38100" dir="2700000" algn="tl">
                    <a:srgbClr val="000000">
                      <a:alpha val="43137"/>
                    </a:srgbClr>
                  </a:outerShdw>
                </a:effectLst>
              </a:rPr>
              <a:t> Xian</a:t>
            </a:r>
          </a:p>
          <a:p>
            <a:pPr marL="342900" indent="-342900">
              <a:spcBef>
                <a:spcPct val="20000"/>
              </a:spcBef>
              <a:buFont typeface="Arial" pitchFamily="34" charset="0"/>
              <a:buChar char="•"/>
            </a:pPr>
            <a:r>
              <a:rPr lang="en-US" sz="3200" dirty="0" err="1" smtClean="0">
                <a:solidFill>
                  <a:schemeClr val="accent2"/>
                </a:solidFill>
                <a:effectLst>
                  <a:outerShdw blurRad="38100" dist="38100" dir="2700000" algn="tl">
                    <a:srgbClr val="000000">
                      <a:alpha val="43137"/>
                    </a:srgbClr>
                  </a:outerShdw>
                </a:effectLst>
              </a:rPr>
              <a:t>Phuoc</a:t>
            </a:r>
            <a:r>
              <a:rPr lang="en-US" sz="3200" dirty="0" smtClean="0">
                <a:solidFill>
                  <a:schemeClr val="accent2"/>
                </a:solidFill>
                <a:effectLst>
                  <a:outerShdw blurRad="38100" dist="38100" dir="2700000" algn="tl">
                    <a:srgbClr val="000000">
                      <a:alpha val="43137"/>
                    </a:srgbClr>
                  </a:outerShdw>
                </a:effectLst>
              </a:rPr>
              <a:t> Tran</a:t>
            </a:r>
          </a:p>
          <a:p>
            <a:pPr marL="342900" indent="-342900">
              <a:spcBef>
                <a:spcPct val="20000"/>
              </a:spcBef>
              <a:buFont typeface="Arial" pitchFamily="34" charset="0"/>
              <a:buChar char="•"/>
            </a:pPr>
            <a:r>
              <a:rPr lang="en-US" sz="3200" dirty="0" err="1" smtClean="0">
                <a:solidFill>
                  <a:schemeClr val="accent2"/>
                </a:solidFill>
                <a:effectLst>
                  <a:outerShdw blurRad="38100" dist="38100" dir="2700000" algn="tl">
                    <a:srgbClr val="000000">
                      <a:alpha val="43137"/>
                    </a:srgbClr>
                  </a:outerShdw>
                </a:effectLst>
              </a:rPr>
              <a:t>Sanjeev</a:t>
            </a:r>
            <a:r>
              <a:rPr lang="en-US" sz="3200" dirty="0" smtClean="0">
                <a:solidFill>
                  <a:schemeClr val="accent2"/>
                </a:solidFill>
                <a:effectLst>
                  <a:outerShdw blurRad="38100" dist="38100" dir="2700000" algn="tl">
                    <a:srgbClr val="000000">
                      <a:alpha val="43137"/>
                    </a:srgbClr>
                  </a:outerShdw>
                </a:effectLst>
              </a:rPr>
              <a:t> </a:t>
            </a:r>
            <a:r>
              <a:rPr lang="en-US" sz="3200" dirty="0" err="1" smtClean="0">
                <a:solidFill>
                  <a:schemeClr val="accent2"/>
                </a:solidFill>
                <a:effectLst>
                  <a:outerShdw blurRad="38100" dist="38100" dir="2700000" algn="tl">
                    <a:srgbClr val="000000">
                      <a:alpha val="43137"/>
                    </a:srgbClr>
                  </a:outerShdw>
                </a:effectLst>
              </a:rPr>
              <a:t>Datta</a:t>
            </a:r>
            <a:endParaRPr lang="en-US" sz="3200" dirty="0" smtClean="0">
              <a:solidFill>
                <a:schemeClr val="accent2"/>
              </a:solidFill>
              <a:effectLst>
                <a:outerShdw blurRad="38100" dist="38100" dir="2700000" algn="tl">
                  <a:srgbClr val="000000">
                    <a:alpha val="43137"/>
                  </a:srgbClr>
                </a:outerShdw>
              </a:effectLst>
            </a:endParaRPr>
          </a:p>
          <a:p>
            <a:pPr marL="342900" indent="-342900">
              <a:spcBef>
                <a:spcPct val="20000"/>
              </a:spcBef>
              <a:buFont typeface="Arial" pitchFamily="34" charset="0"/>
              <a:buChar char="•"/>
            </a:pPr>
            <a:r>
              <a:rPr lang="en-US" sz="3200" dirty="0" smtClean="0">
                <a:solidFill>
                  <a:schemeClr val="accent2"/>
                </a:solidFill>
                <a:effectLst>
                  <a:outerShdw blurRad="38100" dist="38100" dir="2700000" algn="tl">
                    <a:srgbClr val="000000">
                      <a:alpha val="43137"/>
                    </a:srgbClr>
                  </a:outerShdw>
                </a:effectLst>
              </a:rPr>
              <a:t>and others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Two calculation approaches: comparison</a:t>
            </a:r>
            <a:endParaRPr lang="en-US" dirty="0"/>
          </a:p>
        </p:txBody>
      </p:sp>
      <p:pic>
        <p:nvPicPr>
          <p:cNvPr id="7170" name="Picture 2" descr="C:\DOCUME~1\ADMINI~1\LOCALS~1\Temp\VMwareDnD\3bf272bd\Picture 17.png"/>
          <p:cNvPicPr>
            <a:picLocks noGrp="1" noChangeAspect="1" noChangeArrowheads="1"/>
          </p:cNvPicPr>
          <p:nvPr>
            <p:ph idx="1"/>
          </p:nvPr>
        </p:nvPicPr>
        <p:blipFill>
          <a:blip r:embed="rId2"/>
          <a:srcRect/>
          <a:stretch>
            <a:fillRect/>
          </a:stretch>
        </p:blipFill>
        <p:spPr bwMode="auto">
          <a:xfrm>
            <a:off x="304800" y="1722437"/>
            <a:ext cx="4998842" cy="3857008"/>
          </a:xfrm>
          <a:prstGeom prst="rect">
            <a:avLst/>
          </a:prstGeom>
          <a:ln>
            <a:noFill/>
          </a:ln>
          <a:effectLst>
            <a:outerShdw blurRad="190500" algn="tl" rotWithShape="0">
              <a:srgbClr val="000000">
                <a:alpha val="70000"/>
              </a:srgbClr>
            </a:outerShdw>
          </a:effectLst>
        </p:spPr>
      </p:pic>
      <p:sp>
        <p:nvSpPr>
          <p:cNvPr id="5" name="Content Placeholder 2"/>
          <p:cNvSpPr txBox="1">
            <a:spLocks/>
          </p:cNvSpPr>
          <p:nvPr/>
        </p:nvSpPr>
        <p:spPr>
          <a:xfrm>
            <a:off x="5486400" y="1722437"/>
            <a:ext cx="3657600"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800" b="1" i="0" u="sng" strike="noStrike" kern="1200" cap="none" spc="0" normalizeH="0" baseline="0" noProof="0" dirty="0" smtClean="0">
                <a:ln>
                  <a:noFill/>
                </a:ln>
                <a:solidFill>
                  <a:schemeClr val="bg1">
                    <a:lumMod val="75000"/>
                  </a:schemeClr>
                </a:solidFill>
                <a:effectLst>
                  <a:outerShdw blurRad="38100" dist="38100" dir="2700000" algn="tl">
                    <a:srgbClr val="000000">
                      <a:alpha val="43137"/>
                    </a:srgbClr>
                  </a:outerShdw>
                </a:effectLst>
                <a:uLnTx/>
                <a:uFillTx/>
                <a:latin typeface="+mn-lt"/>
                <a:ea typeface="+mn-ea"/>
                <a:cs typeface="+mn-cs"/>
              </a:rPr>
              <a:t>For (0.2×0.2×0.2) mm</a:t>
            </a:r>
            <a:r>
              <a:rPr kumimoji="0" lang="en-US" sz="2800" b="1" i="0" u="sng" strike="noStrike" kern="1200" cap="none" spc="0" normalizeH="0" baseline="30000" noProof="0" dirty="0" smtClean="0">
                <a:ln>
                  <a:noFill/>
                </a:ln>
                <a:solidFill>
                  <a:schemeClr val="bg1">
                    <a:lumMod val="75000"/>
                  </a:schemeClr>
                </a:solidFill>
                <a:effectLst>
                  <a:outerShdw blurRad="38100" dist="38100" dir="2700000" algn="tl">
                    <a:srgbClr val="000000">
                      <a:alpha val="43137"/>
                    </a:srgbClr>
                  </a:outerShdw>
                </a:effectLst>
                <a:uLnTx/>
                <a:uFillTx/>
                <a:latin typeface="+mn-lt"/>
                <a:ea typeface="+mn-ea"/>
                <a:cs typeface="+mn-cs"/>
              </a:rPr>
              <a:t>3</a:t>
            </a:r>
            <a:r>
              <a:rPr lang="en-US" sz="2800" b="1" u="sng" dirty="0" smtClean="0">
                <a:solidFill>
                  <a:schemeClr val="bg1">
                    <a:lumMod val="75000"/>
                  </a:schemeClr>
                </a:solidFill>
                <a:effectLst>
                  <a:outerShdw blurRad="38100" dist="38100" dir="2700000" algn="tl">
                    <a:srgbClr val="000000">
                      <a:alpha val="43137"/>
                    </a:srgbClr>
                  </a:outerShdw>
                </a:effectLst>
              </a:rPr>
              <a:t>, 120 </a:t>
            </a:r>
            <a:r>
              <a:rPr lang="en-US" sz="2800" b="1" u="sng" dirty="0" err="1" smtClean="0">
                <a:solidFill>
                  <a:schemeClr val="bg1">
                    <a:lumMod val="75000"/>
                  </a:schemeClr>
                </a:solidFill>
                <a:effectLst>
                  <a:outerShdw blurRad="38100" dist="38100" dir="2700000" algn="tl">
                    <a:srgbClr val="000000">
                      <a:alpha val="43137"/>
                    </a:srgbClr>
                  </a:outerShdw>
                </a:effectLst>
              </a:rPr>
              <a:t>kVp</a:t>
            </a:r>
            <a:r>
              <a:rPr lang="en-US" sz="2800" b="1" u="sng" dirty="0" smtClean="0">
                <a:solidFill>
                  <a:schemeClr val="bg1">
                    <a:lumMod val="75000"/>
                  </a:schemeClr>
                </a:solidFill>
                <a:effectLst>
                  <a:outerShdw blurRad="38100" dist="38100" dir="2700000" algn="tl">
                    <a:srgbClr val="000000">
                      <a:alpha val="43137"/>
                    </a:srgbClr>
                  </a:outerShdw>
                </a:effectLst>
              </a:rPr>
              <a:t> beam </a:t>
            </a:r>
            <a:endParaRPr kumimoji="0" lang="en-US" sz="2800" b="1" i="0" u="sng" strike="noStrike" kern="1200" cap="none" spc="0" normalizeH="0" baseline="30000" noProof="0" dirty="0" smtClean="0">
              <a:ln>
                <a:noFill/>
              </a:ln>
              <a:solidFill>
                <a:schemeClr val="bg1">
                  <a:lumMod val="75000"/>
                </a:schemeClr>
              </a:solidFill>
              <a:effectLst>
                <a:outerShdw blurRad="38100" dist="38100" dir="2700000" algn="tl">
                  <a:srgbClr val="000000">
                    <a:alpha val="43137"/>
                  </a:srgbClr>
                </a:outerShdw>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2800" b="1" i="0" u="none" strike="noStrike" kern="1200" cap="none" spc="0" normalizeH="0" baseline="0" noProof="0" dirty="0" smtClean="0">
              <a:ln>
                <a:noFill/>
              </a:ln>
              <a:solidFill>
                <a:schemeClr val="bg1">
                  <a:lumMod val="75000"/>
                </a:schemeClr>
              </a:solidFill>
              <a:effectLst>
                <a:outerShdw blurRad="38100" dist="38100" dir="2700000" algn="tl">
                  <a:srgbClr val="000000">
                    <a:alpha val="43137"/>
                  </a:srgbClr>
                </a:outerShdw>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dirty="0" smtClean="0">
                <a:solidFill>
                  <a:schemeClr val="tx1">
                    <a:lumMod val="65000"/>
                    <a:lumOff val="35000"/>
                  </a:schemeClr>
                </a:solidFill>
                <a:effectLst>
                  <a:outerShdw blurRad="38100" dist="38100" dir="2700000" algn="tl">
                    <a:srgbClr val="000000">
                      <a:alpha val="43137"/>
                    </a:srgbClr>
                  </a:outerShdw>
                </a:effectLst>
              </a:rPr>
              <a:t>b</a:t>
            </a:r>
            <a:r>
              <a:rPr lang="en-US" sz="2800" noProof="0" dirty="0" err="1" smtClean="0">
                <a:solidFill>
                  <a:schemeClr val="tx1">
                    <a:lumMod val="65000"/>
                    <a:lumOff val="35000"/>
                  </a:schemeClr>
                </a:solidFill>
                <a:effectLst>
                  <a:outerShdw blurRad="38100" dist="38100" dir="2700000" algn="tl">
                    <a:srgbClr val="000000">
                      <a:alpha val="43137"/>
                    </a:srgbClr>
                  </a:outerShdw>
                </a:effectLst>
              </a:rPr>
              <a:t>eam</a:t>
            </a:r>
            <a:r>
              <a:rPr lang="en-US" sz="2800" noProof="0" dirty="0" smtClean="0">
                <a:solidFill>
                  <a:schemeClr val="tx1">
                    <a:lumMod val="65000"/>
                    <a:lumOff val="35000"/>
                  </a:schemeClr>
                </a:solidFill>
                <a:effectLst>
                  <a:outerShdw blurRad="38100" dist="38100" dir="2700000" algn="tl">
                    <a:srgbClr val="000000">
                      <a:alpha val="43137"/>
                    </a:srgbClr>
                  </a:outerShdw>
                </a:effectLst>
              </a:rPr>
              <a:t> &lt; 30 mm phase-space files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2800" noProof="0" dirty="0" smtClean="0">
              <a:solidFill>
                <a:schemeClr val="tx1">
                  <a:lumMod val="65000"/>
                  <a:lumOff val="35000"/>
                </a:schemeClr>
              </a:solidFill>
              <a:effectLst>
                <a:outerShdw blurRad="38100" dist="38100" dir="2700000" algn="tl">
                  <a:srgbClr val="000000">
                    <a:alpha val="43137"/>
                  </a:srgbClr>
                </a:outerShdw>
              </a:effectLst>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dirty="0" smtClean="0">
                <a:solidFill>
                  <a:schemeClr val="tx1">
                    <a:lumMod val="65000"/>
                    <a:lumOff val="35000"/>
                  </a:schemeClr>
                </a:solidFill>
                <a:effectLst>
                  <a:outerShdw blurRad="38100" dist="38100" dir="2700000" algn="tl">
                    <a:srgbClr val="000000">
                      <a:alpha val="43137"/>
                    </a:srgbClr>
                  </a:outerShdw>
                </a:effectLst>
              </a:rPr>
              <a:t>b</a:t>
            </a:r>
            <a:r>
              <a:rPr kumimoji="0" lang="en-US" sz="2800" b="0" i="0" u="none" strike="noStrike" kern="1200" cap="none" spc="0" normalizeH="0" baseline="0" dirty="0" smtClean="0">
                <a:ln>
                  <a:noFill/>
                </a:ln>
                <a:solidFill>
                  <a:schemeClr val="tx1">
                    <a:lumMod val="65000"/>
                    <a:lumOff val="35000"/>
                  </a:schemeClr>
                </a:solidFill>
                <a:effectLst>
                  <a:outerShdw blurRad="38100" dist="38100" dir="2700000" algn="tl">
                    <a:srgbClr val="000000">
                      <a:alpha val="43137"/>
                    </a:srgbClr>
                  </a:outerShdw>
                </a:effectLst>
                <a:uLnTx/>
                <a:uFillTx/>
                <a:latin typeface="+mn-lt"/>
                <a:ea typeface="+mn-ea"/>
                <a:cs typeface="+mn-cs"/>
              </a:rPr>
              <a:t>eam &gt; 30 mm</a:t>
            </a:r>
          </a:p>
          <a:p>
            <a:pPr marL="342900" marR="0" lvl="0" indent="-342900" algn="l" defTabSz="914400" rtl="0" eaLnBrk="1" fontAlgn="auto" latinLnBrk="0" hangingPunct="1">
              <a:lnSpc>
                <a:spcPct val="100000"/>
              </a:lnSpc>
              <a:spcBef>
                <a:spcPct val="20000"/>
              </a:spcBef>
              <a:spcAft>
                <a:spcPts val="0"/>
              </a:spcAft>
              <a:buClrTx/>
              <a:buSzTx/>
              <a:tabLst/>
              <a:defRPr/>
            </a:pPr>
            <a:r>
              <a:rPr lang="en-US" sz="2800" noProof="0" dirty="0" smtClean="0">
                <a:solidFill>
                  <a:schemeClr val="tx1">
                    <a:lumMod val="65000"/>
                    <a:lumOff val="35000"/>
                  </a:schemeClr>
                </a:solidFill>
                <a:effectLst>
                  <a:outerShdw blurRad="38100" dist="38100" dir="2700000" algn="tl">
                    <a:srgbClr val="000000">
                      <a:alpha val="43137"/>
                    </a:srgbClr>
                  </a:outerShdw>
                </a:effectLst>
              </a:rPr>
              <a:t>	BEAMnrc source</a:t>
            </a:r>
            <a:endParaRPr kumimoji="0" lang="en-US" sz="2800" b="0" i="0" u="none" strike="noStrike" kern="1200" cap="none" spc="0" normalizeH="0" baseline="0" noProof="0" dirty="0" smtClean="0">
              <a:ln>
                <a:noFill/>
              </a:ln>
              <a:solidFill>
                <a:schemeClr val="tx1">
                  <a:lumMod val="65000"/>
                  <a:lumOff val="35000"/>
                </a:schemeClr>
              </a:solidFill>
              <a:effectLst>
                <a:outerShdw blurRad="38100" dist="38100" dir="2700000" algn="tl">
                  <a:srgbClr val="000000">
                    <a:alpha val="43137"/>
                  </a:srgbClr>
                </a:outerShdw>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chemeClr val="bg1">
                  <a:lumMod val="75000"/>
                </a:schemeClr>
              </a:solidFill>
              <a:effectLst/>
              <a:uLnTx/>
              <a:uFillTx/>
              <a:latin typeface="+mn-lt"/>
              <a:ea typeface="+mn-ea"/>
              <a:cs typeface="+mn-cs"/>
            </a:endParaRPr>
          </a:p>
        </p:txBody>
      </p:sp>
      <p:sp>
        <p:nvSpPr>
          <p:cNvPr id="6" name="TextBox 5"/>
          <p:cNvSpPr txBox="1"/>
          <p:nvPr/>
        </p:nvSpPr>
        <p:spPr>
          <a:xfrm>
            <a:off x="2133600" y="5761037"/>
            <a:ext cx="1768433" cy="369332"/>
          </a:xfrm>
          <a:prstGeom prst="rect">
            <a:avLst/>
          </a:prstGeom>
          <a:noFill/>
        </p:spPr>
        <p:txBody>
          <a:bodyPr wrap="none" rtlCol="0">
            <a:spAutoFit/>
          </a:bodyPr>
          <a:lstStyle/>
          <a:p>
            <a:r>
              <a:rPr lang="en-US" dirty="0" smtClean="0"/>
              <a:t>3.0 GHz machine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p:cBhvr override="childStyle">
                                        <p:cTn id="6" dur="500" fill="hold"/>
                                        <p:tgtEl>
                                          <p:spTgt spid="5">
                                            <p:txEl>
                                              <p:pRg st="2" end="2"/>
                                            </p:txEl>
                                          </p:spTgt>
                                        </p:tgtEl>
                                        <p:attrNameLst>
                                          <p:attrName>style.color</p:attrName>
                                        </p:attrNameLst>
                                      </p:cBhvr>
                                      <p:to>
                                        <a:schemeClr val="bg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p:cBhvr override="childStyle">
                                        <p:cTn id="10" dur="500" fill="hold"/>
                                        <p:tgtEl>
                                          <p:spTgt spid="5">
                                            <p:txEl>
                                              <p:pRg st="4" end="4"/>
                                            </p:txEl>
                                          </p:spTgt>
                                        </p:tgtEl>
                                        <p:attrNameLst>
                                          <p:attrName>style.color</p:attrName>
                                        </p:attrNameLst>
                                      </p:cBhvr>
                                      <p:to>
                                        <a:schemeClr val="bg2"/>
                                      </p:to>
                                    </p:animClr>
                                  </p:childTnLst>
                                </p:cTn>
                              </p:par>
                              <p:par>
                                <p:cTn id="11" presetID="3" presetClass="emph" presetSubtype="2" fill="hold" nodeType="withEffect">
                                  <p:stCondLst>
                                    <p:cond delay="0"/>
                                  </p:stCondLst>
                                  <p:childTnLst>
                                    <p:animClr clrSpc="rgb">
                                      <p:cBhvr override="childStyle">
                                        <p:cTn id="12" dur="500" fill="hold"/>
                                        <p:tgtEl>
                                          <p:spTgt spid="5">
                                            <p:txEl>
                                              <p:pRg st="5" end="5"/>
                                            </p:txEl>
                                          </p:spTgt>
                                        </p:tgtEl>
                                        <p:attrNameLst>
                                          <p:attrName>style.color</p:attrName>
                                        </p:attrNameLst>
                                      </p:cBhvr>
                                      <p:to>
                                        <a:schemeClr val="bg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t>Comparison of MC dose distributions to measurements</a:t>
            </a:r>
            <a:endParaRPr lang="en-US" dirty="0"/>
          </a:p>
        </p:txBody>
      </p:sp>
      <p:sp>
        <p:nvSpPr>
          <p:cNvPr id="3" name="Content Placeholder 2"/>
          <p:cNvSpPr>
            <a:spLocks noGrp="1"/>
          </p:cNvSpPr>
          <p:nvPr>
            <p:ph idx="1"/>
          </p:nvPr>
        </p:nvSpPr>
        <p:spPr>
          <a:xfrm>
            <a:off x="457200" y="1447800"/>
            <a:ext cx="8229600" cy="4525963"/>
          </a:xfrm>
        </p:spPr>
        <p:txBody>
          <a:bodyPr/>
          <a:lstStyle/>
          <a:p>
            <a:r>
              <a:rPr lang="en-US" dirty="0" smtClean="0"/>
              <a:t>Using PDD curves and beam profiles parallel and perpendicular to heal effect</a:t>
            </a:r>
            <a:endParaRPr lang="en-US" dirty="0"/>
          </a:p>
        </p:txBody>
      </p:sp>
      <p:pic>
        <p:nvPicPr>
          <p:cNvPr id="50178" name="Picture 21" descr="Picture 36.png"/>
          <p:cNvPicPr>
            <a:picLocks noChangeAspect="1" noChangeArrowheads="1"/>
          </p:cNvPicPr>
          <p:nvPr/>
        </p:nvPicPr>
        <p:blipFill>
          <a:blip r:embed="rId2"/>
          <a:srcRect/>
          <a:stretch>
            <a:fillRect/>
          </a:stretch>
        </p:blipFill>
        <p:spPr bwMode="auto">
          <a:xfrm>
            <a:off x="2298700" y="2819400"/>
            <a:ext cx="4330700" cy="335280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Beam profiles</a:t>
            </a:r>
            <a:endParaRPr lang="en-US" dirty="0"/>
          </a:p>
        </p:txBody>
      </p:sp>
      <p:pic>
        <p:nvPicPr>
          <p:cNvPr id="51202" name="Picture 2" descr="C:\DOCUME~1\ADMINI~1\LOCALS~1\Temp\VMwareDnD\a8738cec\Picture 51.png"/>
          <p:cNvPicPr>
            <a:picLocks noChangeAspect="1" noChangeArrowheads="1"/>
          </p:cNvPicPr>
          <p:nvPr/>
        </p:nvPicPr>
        <p:blipFill>
          <a:blip r:embed="rId2"/>
          <a:srcRect/>
          <a:stretch>
            <a:fillRect/>
          </a:stretch>
        </p:blipFill>
        <p:spPr bwMode="auto">
          <a:xfrm>
            <a:off x="914400" y="838200"/>
            <a:ext cx="7162800" cy="5482882"/>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Tissue segmentation</a:t>
            </a:r>
            <a:endParaRPr lang="en-US" dirty="0"/>
          </a:p>
        </p:txBody>
      </p:sp>
      <p:sp>
        <p:nvSpPr>
          <p:cNvPr id="3" name="Content Placeholder 2"/>
          <p:cNvSpPr>
            <a:spLocks noGrp="1"/>
          </p:cNvSpPr>
          <p:nvPr>
            <p:ph idx="1"/>
          </p:nvPr>
        </p:nvSpPr>
        <p:spPr>
          <a:xfrm>
            <a:off x="381000" y="1219200"/>
            <a:ext cx="8229600" cy="4525963"/>
          </a:xfrm>
        </p:spPr>
        <p:txBody>
          <a:bodyPr/>
          <a:lstStyle/>
          <a:p>
            <a:r>
              <a:rPr lang="en-US" dirty="0" smtClean="0"/>
              <a:t>How important is it for MC dose calculations using the </a:t>
            </a:r>
            <a:r>
              <a:rPr lang="en-US" dirty="0" err="1" smtClean="0"/>
              <a:t>microCT</a:t>
            </a:r>
            <a:r>
              <a:rPr lang="en-US" dirty="0" smtClean="0"/>
              <a:t> 120kVp beam?</a:t>
            </a:r>
            <a:endParaRPr lang="en-US" dirty="0"/>
          </a:p>
        </p:txBody>
      </p:sp>
      <p:pic>
        <p:nvPicPr>
          <p:cNvPr id="11" name="Picture 295" descr="Picture 47.png"/>
          <p:cNvPicPr>
            <a:picLocks noChangeAspect="1"/>
          </p:cNvPicPr>
          <p:nvPr/>
        </p:nvPicPr>
        <p:blipFill>
          <a:blip r:embed="rId2"/>
          <a:srcRect l="29610" t="19997" r="27303" b="19740"/>
          <a:stretch>
            <a:fillRect/>
          </a:stretch>
        </p:blipFill>
        <p:spPr bwMode="auto">
          <a:xfrm>
            <a:off x="838200" y="2381250"/>
            <a:ext cx="3767138" cy="3790950"/>
          </a:xfrm>
          <a:prstGeom prst="rect">
            <a:avLst/>
          </a:prstGeom>
          <a:noFill/>
          <a:ln w="9525">
            <a:noFill/>
            <a:miter lim="800000"/>
            <a:headEnd/>
            <a:tailEnd/>
          </a:ln>
        </p:spPr>
      </p:pic>
      <p:pic>
        <p:nvPicPr>
          <p:cNvPr id="12" name="Picture 296" descr="Picture 48.png"/>
          <p:cNvPicPr>
            <a:picLocks noChangeAspect="1"/>
          </p:cNvPicPr>
          <p:nvPr/>
        </p:nvPicPr>
        <p:blipFill>
          <a:blip r:embed="rId3"/>
          <a:srcRect l="11995" t="23065" r="9383" b="21109"/>
          <a:stretch>
            <a:fillRect/>
          </a:stretch>
        </p:blipFill>
        <p:spPr bwMode="auto">
          <a:xfrm>
            <a:off x="4603750" y="4191000"/>
            <a:ext cx="2876550" cy="1981200"/>
          </a:xfrm>
          <a:prstGeom prst="rect">
            <a:avLst/>
          </a:prstGeom>
          <a:noFill/>
          <a:ln w="9525">
            <a:noFill/>
            <a:miter lim="800000"/>
            <a:headEnd/>
            <a:tailEnd/>
          </a:ln>
        </p:spPr>
      </p:pic>
      <p:pic>
        <p:nvPicPr>
          <p:cNvPr id="13" name="Picture 297" descr="Picture 49.png"/>
          <p:cNvPicPr>
            <a:picLocks noChangeAspect="1"/>
          </p:cNvPicPr>
          <p:nvPr/>
        </p:nvPicPr>
        <p:blipFill>
          <a:blip r:embed="rId4"/>
          <a:srcRect l="15703" t="24223" r="9534" b="23965"/>
          <a:stretch>
            <a:fillRect/>
          </a:stretch>
        </p:blipFill>
        <p:spPr bwMode="auto">
          <a:xfrm>
            <a:off x="4594225" y="2381250"/>
            <a:ext cx="2886075" cy="1914525"/>
          </a:xfrm>
          <a:prstGeom prst="rect">
            <a:avLst/>
          </a:prstGeom>
          <a:noFill/>
          <a:ln w="9525">
            <a:noFill/>
            <a:miter lim="800000"/>
            <a:headEnd/>
            <a:tailEnd/>
          </a:ln>
        </p:spPr>
      </p:pic>
      <p:sp>
        <p:nvSpPr>
          <p:cNvPr id="14" name="TextBox 549"/>
          <p:cNvSpPr txBox="1">
            <a:spLocks noChangeArrowheads="1"/>
          </p:cNvSpPr>
          <p:nvPr/>
        </p:nvSpPr>
        <p:spPr bwMode="auto">
          <a:xfrm>
            <a:off x="927100" y="2466975"/>
            <a:ext cx="388938" cy="369887"/>
          </a:xfrm>
          <a:prstGeom prst="rect">
            <a:avLst/>
          </a:prstGeom>
          <a:noFill/>
          <a:ln w="9525">
            <a:noFill/>
            <a:miter lim="800000"/>
            <a:headEnd/>
            <a:tailEnd/>
          </a:ln>
        </p:spPr>
        <p:txBody>
          <a:bodyPr wrap="none">
            <a:spAutoFit/>
          </a:bodyPr>
          <a:lstStyle/>
          <a:p>
            <a:pPr eaLnBrk="0" hangingPunct="0"/>
            <a:r>
              <a:rPr lang="en-US" dirty="0">
                <a:solidFill>
                  <a:schemeClr val="bg1"/>
                </a:solidFill>
              </a:rPr>
              <a:t>a)</a:t>
            </a:r>
          </a:p>
        </p:txBody>
      </p:sp>
      <p:sp>
        <p:nvSpPr>
          <p:cNvPr id="15" name="TextBox 551"/>
          <p:cNvSpPr txBox="1">
            <a:spLocks noChangeArrowheads="1"/>
          </p:cNvSpPr>
          <p:nvPr/>
        </p:nvSpPr>
        <p:spPr bwMode="auto">
          <a:xfrm>
            <a:off x="4194175" y="2466975"/>
            <a:ext cx="388938" cy="369887"/>
          </a:xfrm>
          <a:prstGeom prst="rect">
            <a:avLst/>
          </a:prstGeom>
          <a:noFill/>
          <a:ln w="9525">
            <a:noFill/>
            <a:miter lim="800000"/>
            <a:headEnd/>
            <a:tailEnd/>
          </a:ln>
        </p:spPr>
        <p:txBody>
          <a:bodyPr wrap="none">
            <a:spAutoFit/>
          </a:bodyPr>
          <a:lstStyle/>
          <a:p>
            <a:pPr eaLnBrk="0" hangingPunct="0"/>
            <a:r>
              <a:rPr lang="en-US">
                <a:solidFill>
                  <a:schemeClr val="bg1"/>
                </a:solidFill>
              </a:rPr>
              <a:t>b)</a:t>
            </a:r>
          </a:p>
        </p:txBody>
      </p:sp>
      <p:sp>
        <p:nvSpPr>
          <p:cNvPr id="16" name="TextBox 556"/>
          <p:cNvSpPr txBox="1">
            <a:spLocks noChangeArrowheads="1"/>
          </p:cNvSpPr>
          <p:nvPr/>
        </p:nvSpPr>
        <p:spPr bwMode="auto">
          <a:xfrm>
            <a:off x="4194175" y="4495800"/>
            <a:ext cx="376238" cy="369887"/>
          </a:xfrm>
          <a:prstGeom prst="rect">
            <a:avLst/>
          </a:prstGeom>
          <a:noFill/>
          <a:ln w="9525">
            <a:noFill/>
            <a:miter lim="800000"/>
            <a:headEnd/>
            <a:tailEnd/>
          </a:ln>
        </p:spPr>
        <p:txBody>
          <a:bodyPr wrap="none">
            <a:spAutoFit/>
          </a:bodyPr>
          <a:lstStyle/>
          <a:p>
            <a:pPr eaLnBrk="0" hangingPunct="0"/>
            <a:r>
              <a:rPr lang="en-US">
                <a:solidFill>
                  <a:schemeClr val="bg1"/>
                </a:solidFill>
              </a:rPr>
              <a:t>c)</a:t>
            </a:r>
          </a:p>
        </p:txBody>
      </p:sp>
      <p:sp>
        <p:nvSpPr>
          <p:cNvPr id="17" name="TextBox 16"/>
          <p:cNvSpPr txBox="1"/>
          <p:nvPr/>
        </p:nvSpPr>
        <p:spPr>
          <a:xfrm>
            <a:off x="2133600" y="4306669"/>
            <a:ext cx="987771" cy="646331"/>
          </a:xfrm>
          <a:prstGeom prst="rect">
            <a:avLst/>
          </a:prstGeom>
          <a:noFill/>
          <a:ln>
            <a:noFill/>
          </a:ln>
        </p:spPr>
        <p:txBody>
          <a:bodyPr wrap="none" rtlCol="0">
            <a:spAutoFit/>
          </a:bodyPr>
          <a:lstStyle/>
          <a:p>
            <a:pPr algn="ctr"/>
            <a:r>
              <a:rPr lang="en-US" b="1" dirty="0" smtClean="0">
                <a:effectLst>
                  <a:outerShdw blurRad="38100" dist="38100" dir="2700000" algn="tl">
                    <a:srgbClr val="000000">
                      <a:alpha val="43137"/>
                    </a:srgbClr>
                  </a:outerShdw>
                </a:effectLst>
              </a:rPr>
              <a:t>34 ICRU </a:t>
            </a:r>
          </a:p>
          <a:p>
            <a:pPr algn="ctr"/>
            <a:r>
              <a:rPr lang="en-US" b="1" dirty="0" smtClean="0">
                <a:effectLst>
                  <a:outerShdw blurRad="38100" dist="38100" dir="2700000" algn="tl">
                    <a:srgbClr val="000000">
                      <a:alpha val="43137"/>
                    </a:srgbClr>
                  </a:outerShdw>
                </a:effectLst>
              </a:rPr>
              <a:t>tissues</a:t>
            </a:r>
            <a:endParaRPr lang="en-US" b="1" dirty="0">
              <a:effectLst>
                <a:outerShdw blurRad="38100" dist="38100" dir="2700000" algn="tl">
                  <a:srgbClr val="000000">
                    <a:alpha val="43137"/>
                  </a:srgbClr>
                </a:outerShdw>
              </a:effectLst>
            </a:endParaRPr>
          </a:p>
        </p:txBody>
      </p:sp>
      <p:sp>
        <p:nvSpPr>
          <p:cNvPr id="18" name="TextBox 17"/>
          <p:cNvSpPr txBox="1"/>
          <p:nvPr/>
        </p:nvSpPr>
        <p:spPr>
          <a:xfrm>
            <a:off x="7467600" y="3276600"/>
            <a:ext cx="1600200" cy="1938992"/>
          </a:xfrm>
          <a:prstGeom prst="rect">
            <a:avLst/>
          </a:prstGeom>
          <a:noFill/>
        </p:spPr>
        <p:txBody>
          <a:bodyPr wrap="square" rtlCol="0">
            <a:spAutoFit/>
          </a:bodyPr>
          <a:lstStyle/>
          <a:p>
            <a:pPr algn="ctr"/>
            <a:r>
              <a:rPr lang="en-US" sz="2000" b="1" dirty="0" smtClean="0">
                <a:effectLst>
                  <a:outerShdw blurRad="38100" dist="38100" dir="2700000" algn="tl">
                    <a:srgbClr val="000000">
                      <a:alpha val="43137"/>
                    </a:srgbClr>
                  </a:outerShdw>
                </a:effectLst>
              </a:rPr>
              <a:t>ICRU tissues</a:t>
            </a:r>
          </a:p>
          <a:p>
            <a:pPr algn="ctr"/>
            <a:endParaRPr lang="en-US" sz="2000" b="1" dirty="0" smtClean="0">
              <a:solidFill>
                <a:schemeClr val="bg1"/>
              </a:solidFill>
              <a:effectLst>
                <a:outerShdw blurRad="38100" dist="38100" dir="2700000" algn="tl">
                  <a:srgbClr val="000000">
                    <a:alpha val="43137"/>
                  </a:srgbClr>
                </a:outerShdw>
              </a:effectLst>
            </a:endParaRPr>
          </a:p>
          <a:p>
            <a:pPr algn="ctr"/>
            <a:r>
              <a:rPr lang="en-US" sz="2000" b="1" dirty="0" smtClean="0">
                <a:solidFill>
                  <a:schemeClr val="accent2"/>
                </a:solidFill>
                <a:effectLst>
                  <a:outerShdw blurRad="38100" dist="38100" dir="2700000" algn="tl">
                    <a:srgbClr val="000000">
                      <a:alpha val="43137"/>
                    </a:srgbClr>
                  </a:outerShdw>
                </a:effectLst>
              </a:rPr>
              <a:t>0.3&lt;</a:t>
            </a:r>
            <a:r>
              <a:rPr lang="el-GR" sz="2000" b="1" i="1" dirty="0" smtClean="0">
                <a:solidFill>
                  <a:schemeClr val="accent2"/>
                </a:solidFill>
                <a:effectLst>
                  <a:outerShdw blurRad="38100" dist="38100" dir="2700000" algn="tl">
                    <a:srgbClr val="000000">
                      <a:alpha val="43137"/>
                    </a:srgbClr>
                  </a:outerShdw>
                </a:effectLst>
              </a:rPr>
              <a:t>ρ</a:t>
            </a:r>
            <a:r>
              <a:rPr lang="en-US" sz="2000" b="1" dirty="0" smtClean="0">
                <a:solidFill>
                  <a:schemeClr val="accent2"/>
                </a:solidFill>
                <a:effectLst>
                  <a:outerShdw blurRad="38100" dist="38100" dir="2700000" algn="tl">
                    <a:srgbClr val="000000">
                      <a:alpha val="43137"/>
                    </a:srgbClr>
                  </a:outerShdw>
                </a:effectLst>
              </a:rPr>
              <a:t>&lt;1.9</a:t>
            </a:r>
          </a:p>
          <a:p>
            <a:pPr algn="ctr"/>
            <a:r>
              <a:rPr lang="en-US" sz="2000" b="1" dirty="0" smtClean="0">
                <a:solidFill>
                  <a:schemeClr val="accent2"/>
                </a:solidFill>
                <a:effectLst>
                  <a:outerShdw blurRad="38100" dist="38100" dir="2700000" algn="tl">
                    <a:srgbClr val="000000">
                      <a:alpha val="43137"/>
                    </a:srgbClr>
                  </a:outerShdw>
                </a:effectLst>
              </a:rPr>
              <a:t>(g/cm</a:t>
            </a:r>
            <a:r>
              <a:rPr lang="en-US" sz="2000" b="1" baseline="30000" dirty="0" smtClean="0">
                <a:solidFill>
                  <a:schemeClr val="accent2"/>
                </a:solidFill>
                <a:effectLst>
                  <a:outerShdw blurRad="38100" dist="38100" dir="2700000" algn="tl">
                    <a:srgbClr val="000000">
                      <a:alpha val="43137"/>
                    </a:srgbClr>
                  </a:outerShdw>
                </a:effectLst>
              </a:rPr>
              <a:t>3</a:t>
            </a:r>
            <a:r>
              <a:rPr lang="en-US" sz="2000" b="1" dirty="0" smtClean="0">
                <a:solidFill>
                  <a:schemeClr val="accent2"/>
                </a:solidFill>
                <a:effectLst>
                  <a:outerShdw blurRad="38100" dist="38100" dir="2700000" algn="tl">
                    <a:srgbClr val="000000">
                      <a:alpha val="43137"/>
                    </a:srgbClr>
                  </a:outerShdw>
                </a:effectLst>
              </a:rPr>
              <a:t>)</a:t>
            </a:r>
          </a:p>
          <a:p>
            <a:pPr algn="ctr"/>
            <a:endParaRPr lang="en-US" sz="2000" b="1" dirty="0" smtClean="0">
              <a:solidFill>
                <a:schemeClr val="accent2"/>
              </a:solidFill>
              <a:effectLst>
                <a:outerShdw blurRad="38100" dist="38100" dir="2700000" algn="tl">
                  <a:srgbClr val="000000">
                    <a:alpha val="43137"/>
                  </a:srgbClr>
                </a:outerShdw>
              </a:effectLst>
            </a:endParaRPr>
          </a:p>
          <a:p>
            <a:pPr algn="ctr"/>
            <a:r>
              <a:rPr lang="en-US" sz="2000" b="1" dirty="0" smtClean="0">
                <a:solidFill>
                  <a:schemeClr val="accent2"/>
                </a:solidFill>
                <a:effectLst>
                  <a:outerShdw blurRad="38100" dist="38100" dir="2700000" algn="tl">
                    <a:srgbClr val="000000">
                      <a:alpha val="43137"/>
                    </a:srgbClr>
                  </a:outerShdw>
                </a:effectLst>
              </a:rPr>
              <a:t>6.7&lt;</a:t>
            </a:r>
            <a:r>
              <a:rPr lang="en-US" sz="2000" b="1" i="1" dirty="0" smtClean="0">
                <a:solidFill>
                  <a:schemeClr val="accent2"/>
                </a:solidFill>
                <a:effectLst>
                  <a:outerShdw blurRad="38100" dist="38100" dir="2700000" algn="tl">
                    <a:srgbClr val="000000">
                      <a:alpha val="43137"/>
                    </a:srgbClr>
                  </a:outerShdw>
                </a:effectLst>
              </a:rPr>
              <a:t>Z</a:t>
            </a:r>
            <a:r>
              <a:rPr lang="en-US" sz="2000" b="1" dirty="0" smtClean="0">
                <a:solidFill>
                  <a:schemeClr val="accent2"/>
                </a:solidFill>
                <a:effectLst>
                  <a:outerShdw blurRad="38100" dist="38100" dir="2700000" algn="tl">
                    <a:srgbClr val="000000">
                      <a:alpha val="43137"/>
                    </a:srgbClr>
                  </a:outerShdw>
                </a:effectLst>
              </a:rPr>
              <a:t>&lt;14.0</a:t>
            </a:r>
            <a:endParaRPr lang="en-US" sz="2000" b="1" dirty="0">
              <a:solidFill>
                <a:schemeClr val="accent2"/>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4"/>
          <p:cNvGrpSpPr/>
          <p:nvPr/>
        </p:nvGrpSpPr>
        <p:grpSpPr>
          <a:xfrm>
            <a:off x="1600200" y="1134809"/>
            <a:ext cx="6061503" cy="5121783"/>
            <a:chOff x="1600200" y="1143000"/>
            <a:chExt cx="6061503" cy="5121783"/>
          </a:xfrm>
        </p:grpSpPr>
        <p:pic>
          <p:nvPicPr>
            <p:cNvPr id="6" name="Picture 2" descr="C:\DOCUME~1\ADMINI~1\LOCALS~1\Temp\VMwareDnD\ed8703b6\aapm1.tiff"/>
            <p:cNvPicPr>
              <a:picLocks noChangeAspect="1" noChangeArrowheads="1"/>
            </p:cNvPicPr>
            <p:nvPr/>
          </p:nvPicPr>
          <p:blipFill>
            <a:blip r:embed="rId2"/>
            <a:srcRect/>
            <a:stretch>
              <a:fillRect/>
            </a:stretch>
          </p:blipFill>
          <p:spPr bwMode="auto">
            <a:xfrm>
              <a:off x="1600200" y="1143000"/>
              <a:ext cx="6061503" cy="5121783"/>
            </a:xfrm>
            <a:prstGeom prst="rect">
              <a:avLst/>
            </a:prstGeom>
            <a:ln>
              <a:noFill/>
            </a:ln>
            <a:effectLst>
              <a:outerShdw blurRad="190500" algn="tl" rotWithShape="0">
                <a:srgbClr val="000000">
                  <a:alpha val="70000"/>
                </a:srgbClr>
              </a:outerShdw>
            </a:effectLst>
          </p:spPr>
        </p:pic>
        <p:cxnSp>
          <p:nvCxnSpPr>
            <p:cNvPr id="8" name="Straight Connector 7"/>
            <p:cNvCxnSpPr/>
            <p:nvPr/>
          </p:nvCxnSpPr>
          <p:spPr>
            <a:xfrm>
              <a:off x="3962400" y="5027612"/>
              <a:ext cx="1143000" cy="1588"/>
            </a:xfrm>
            <a:prstGeom prst="line">
              <a:avLst/>
            </a:prstGeom>
            <a:ln w="1111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038600" y="5713412"/>
              <a:ext cx="1143000" cy="1588"/>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4687094" y="5371306"/>
              <a:ext cx="685800" cy="1588"/>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3696494" y="5371306"/>
              <a:ext cx="685800" cy="1588"/>
            </a:xfrm>
            <a:prstGeom prst="line">
              <a:avLst/>
            </a:prstGeom>
            <a:ln w="1079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098" name="Picture 2" descr="C:\DOCUME~1\ADMINI~1\LOCALS~1\Temp\VMwareDnD\ed8703b6\aapm1.tiff"/>
          <p:cNvPicPr>
            <a:picLocks noChangeAspect="1" noChangeArrowheads="1"/>
          </p:cNvPicPr>
          <p:nvPr/>
        </p:nvPicPr>
        <p:blipFill>
          <a:blip r:embed="rId2"/>
          <a:srcRect/>
          <a:stretch>
            <a:fillRect/>
          </a:stretch>
        </p:blipFill>
        <p:spPr bwMode="auto">
          <a:xfrm>
            <a:off x="1600200" y="1134809"/>
            <a:ext cx="6061503" cy="5121783"/>
          </a:xfrm>
          <a:prstGeom prst="rect">
            <a:avLst/>
          </a:prstGeom>
          <a:ln>
            <a:noFill/>
          </a:ln>
          <a:effectLst>
            <a:outerShdw blurRad="190500" algn="tl" rotWithShape="0">
              <a:srgbClr val="000000">
                <a:alpha val="70000"/>
              </a:srgbClr>
            </a:outerShdw>
          </a:effectLst>
        </p:spPr>
      </p:pic>
      <p:pic>
        <p:nvPicPr>
          <p:cNvPr id="4099" name="Picture 3" descr="C:\DOCUME~1\ADMINI~1\LOCALS~1\Temp\VMwareDnD\ef04043a\aapm2.tiff"/>
          <p:cNvPicPr>
            <a:picLocks noChangeAspect="1" noChangeArrowheads="1"/>
          </p:cNvPicPr>
          <p:nvPr/>
        </p:nvPicPr>
        <p:blipFill>
          <a:blip r:embed="rId3"/>
          <a:srcRect/>
          <a:stretch>
            <a:fillRect/>
          </a:stretch>
        </p:blipFill>
        <p:spPr bwMode="auto">
          <a:xfrm>
            <a:off x="1615758" y="1144144"/>
            <a:ext cx="6030387" cy="5103113"/>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a:xfrm>
            <a:off x="457200" y="0"/>
            <a:ext cx="8229600" cy="1143000"/>
          </a:xfrm>
        </p:spPr>
        <p:txBody>
          <a:bodyPr/>
          <a:lstStyle/>
          <a:p>
            <a:r>
              <a:rPr lang="en-US" dirty="0" smtClean="0"/>
              <a:t>Tissue segmentation - Results</a:t>
            </a:r>
            <a:endParaRPr lang="en-US" dirty="0"/>
          </a:p>
        </p:txBody>
      </p:sp>
      <p:sp>
        <p:nvSpPr>
          <p:cNvPr id="16" name="TextBox 15"/>
          <p:cNvSpPr txBox="1"/>
          <p:nvPr/>
        </p:nvSpPr>
        <p:spPr>
          <a:xfrm>
            <a:off x="2514600" y="2133600"/>
            <a:ext cx="1718804"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dirty="0" smtClean="0"/>
              <a:t>Need to know Z.</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Effect transition="in" filter="fade">
                                      <p:cBhvr>
                                        <p:cTn id="12" dur="2000"/>
                                        <p:tgtEl>
                                          <p:spTgt spid="409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normAutofit fontScale="90000"/>
          </a:bodyPr>
          <a:lstStyle/>
          <a:p>
            <a:r>
              <a:rPr lang="en-US" dirty="0" smtClean="0"/>
              <a:t>Dual-energy </a:t>
            </a:r>
            <a:r>
              <a:rPr lang="en-US" dirty="0" err="1" smtClean="0"/>
              <a:t>microCT</a:t>
            </a:r>
            <a:r>
              <a:rPr lang="en-US" dirty="0" smtClean="0"/>
              <a:t> (</a:t>
            </a:r>
            <a:r>
              <a:rPr lang="en-US" dirty="0" err="1" smtClean="0"/>
              <a:t>DEmCT</a:t>
            </a:r>
            <a:r>
              <a:rPr lang="en-US" dirty="0" smtClean="0"/>
              <a:t>) imaging</a:t>
            </a:r>
            <a:endParaRPr lang="en-US" dirty="0"/>
          </a:p>
        </p:txBody>
      </p:sp>
      <p:grpSp>
        <p:nvGrpSpPr>
          <p:cNvPr id="2" name="Group 294"/>
          <p:cNvGrpSpPr>
            <a:grpSpLocks noGrp="1"/>
          </p:cNvGrpSpPr>
          <p:nvPr>
            <p:ph idx="1"/>
          </p:nvPr>
        </p:nvGrpSpPr>
        <p:grpSpPr bwMode="auto">
          <a:xfrm>
            <a:off x="609600" y="1600200"/>
            <a:ext cx="3048000" cy="4267200"/>
            <a:chOff x="7337270" y="29574216"/>
            <a:chExt cx="2787805" cy="3708389"/>
          </a:xfrm>
        </p:grpSpPr>
        <p:pic>
          <p:nvPicPr>
            <p:cNvPr id="20" name="Picture 288" descr="aapmphant.tiff"/>
            <p:cNvPicPr>
              <a:picLocks noChangeAspect="1"/>
            </p:cNvPicPr>
            <p:nvPr/>
          </p:nvPicPr>
          <p:blipFill>
            <a:blip r:embed="rId2"/>
            <a:srcRect l="30791" t="27031" r="26865" b="29443"/>
            <a:stretch>
              <a:fillRect/>
            </a:stretch>
          </p:blipFill>
          <p:spPr bwMode="auto">
            <a:xfrm>
              <a:off x="7337270" y="29574216"/>
              <a:ext cx="2787805" cy="3708389"/>
            </a:xfrm>
            <a:prstGeom prst="rect">
              <a:avLst/>
            </a:prstGeom>
            <a:noFill/>
            <a:ln w="9525">
              <a:noFill/>
              <a:miter lim="800000"/>
              <a:headEnd/>
              <a:tailEnd/>
            </a:ln>
          </p:spPr>
        </p:pic>
        <p:sp>
          <p:nvSpPr>
            <p:cNvPr id="21" name="Oval 20"/>
            <p:cNvSpPr/>
            <p:nvPr/>
          </p:nvSpPr>
          <p:spPr bwMode="auto">
            <a:xfrm>
              <a:off x="8201025" y="30517946"/>
              <a:ext cx="285750" cy="295233"/>
            </a:xfrm>
            <a:prstGeom prst="ellipse">
              <a:avLst/>
            </a:prstGeom>
            <a:noFill/>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lstStyle/>
            <a:p>
              <a:pPr eaLnBrk="0" hangingPunct="0">
                <a:defRPr/>
              </a:pPr>
              <a:endParaRPr lang="en-US">
                <a:solidFill>
                  <a:schemeClr val="tx1"/>
                </a:solidFill>
              </a:endParaRPr>
            </a:p>
          </p:txBody>
        </p:sp>
        <p:sp>
          <p:nvSpPr>
            <p:cNvPr id="22" name="Oval 21"/>
            <p:cNvSpPr/>
            <p:nvPr/>
          </p:nvSpPr>
          <p:spPr bwMode="auto">
            <a:xfrm>
              <a:off x="7867650" y="31032223"/>
              <a:ext cx="285750" cy="295233"/>
            </a:xfrm>
            <a:prstGeom prst="ellipse">
              <a:avLst/>
            </a:prstGeom>
            <a:noFill/>
            <a:ln>
              <a:solidFill>
                <a:srgbClr val="FFC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lstStyle/>
            <a:p>
              <a:pPr eaLnBrk="0" hangingPunct="0">
                <a:defRPr/>
              </a:pPr>
              <a:endParaRPr lang="en-US">
                <a:solidFill>
                  <a:schemeClr val="tx1"/>
                </a:solidFill>
              </a:endParaRPr>
            </a:p>
          </p:txBody>
        </p:sp>
        <p:sp>
          <p:nvSpPr>
            <p:cNvPr id="23" name="Oval 22"/>
            <p:cNvSpPr/>
            <p:nvPr/>
          </p:nvSpPr>
          <p:spPr bwMode="auto">
            <a:xfrm>
              <a:off x="8505825" y="31365550"/>
              <a:ext cx="190500" cy="180949"/>
            </a:xfrm>
            <a:prstGeom prst="ellipse">
              <a:avLst/>
            </a:prstGeom>
            <a:noFill/>
            <a:ln>
              <a:solidFill>
                <a:srgbClr val="0000FF"/>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lstStyle/>
            <a:p>
              <a:pPr eaLnBrk="0" hangingPunct="0">
                <a:defRPr/>
              </a:pPr>
              <a:endParaRPr lang="en-US">
                <a:solidFill>
                  <a:schemeClr val="tx1"/>
                </a:solidFill>
              </a:endParaRPr>
            </a:p>
          </p:txBody>
        </p:sp>
        <p:sp>
          <p:nvSpPr>
            <p:cNvPr id="24" name="Oval 23"/>
            <p:cNvSpPr/>
            <p:nvPr/>
          </p:nvSpPr>
          <p:spPr bwMode="auto">
            <a:xfrm>
              <a:off x="8143875" y="32641718"/>
              <a:ext cx="190500" cy="180949"/>
            </a:xfrm>
            <a:prstGeom prst="ellipse">
              <a:avLst/>
            </a:prstGeom>
            <a:noFill/>
            <a:ln>
              <a:solidFill>
                <a:srgbClr val="7030A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lstStyle/>
            <a:p>
              <a:pPr eaLnBrk="0" hangingPunct="0">
                <a:defRPr/>
              </a:pPr>
              <a:endParaRPr lang="en-US">
                <a:solidFill>
                  <a:schemeClr val="tx1"/>
                </a:solidFill>
              </a:endParaRPr>
            </a:p>
          </p:txBody>
        </p:sp>
        <p:sp>
          <p:nvSpPr>
            <p:cNvPr id="25" name="Oval 24"/>
            <p:cNvSpPr/>
            <p:nvPr/>
          </p:nvSpPr>
          <p:spPr bwMode="auto">
            <a:xfrm>
              <a:off x="8610600" y="32613147"/>
              <a:ext cx="219075" cy="209520"/>
            </a:xfrm>
            <a:prstGeom prst="ellipse">
              <a:avLst/>
            </a:prstGeom>
            <a:noFill/>
            <a:ln>
              <a:solidFill>
                <a:srgbClr val="92D05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lstStyle/>
            <a:p>
              <a:pPr eaLnBrk="0" hangingPunct="0">
                <a:defRPr/>
              </a:pPr>
              <a:endParaRPr lang="en-US">
                <a:solidFill>
                  <a:schemeClr val="tx1"/>
                </a:solidFill>
              </a:endParaRPr>
            </a:p>
          </p:txBody>
        </p:sp>
      </p:grpSp>
      <p:sp>
        <p:nvSpPr>
          <p:cNvPr id="31" name="Content Placeholder 2"/>
          <p:cNvSpPr txBox="1">
            <a:spLocks/>
          </p:cNvSpPr>
          <p:nvPr/>
        </p:nvSpPr>
        <p:spPr>
          <a:xfrm>
            <a:off x="3962400" y="1493837"/>
            <a:ext cx="4876800" cy="4525963"/>
          </a:xfrm>
          <a:prstGeom prst="rect">
            <a:avLst/>
          </a:prstGeom>
        </p:spPr>
        <p:txBody>
          <a:bodyPr vert="horz" lIns="91440" tIns="45720" rIns="91440" bIns="45720" rtlCol="0">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err="1" smtClean="0">
                <a:ln>
                  <a:noFill/>
                </a:ln>
                <a:solidFill>
                  <a:schemeClr val="tx1">
                    <a:lumMod val="65000"/>
                    <a:lumOff val="35000"/>
                  </a:schemeClr>
                </a:solidFill>
                <a:effectLst>
                  <a:outerShdw blurRad="38100" dist="38100" dir="2700000" algn="tl">
                    <a:srgbClr val="000000">
                      <a:alpha val="43137"/>
                    </a:srgbClr>
                  </a:outerShdw>
                </a:effectLst>
                <a:uLnTx/>
                <a:uFillTx/>
                <a:latin typeface="+mn-lt"/>
                <a:ea typeface="+mn-ea"/>
                <a:cs typeface="+mn-cs"/>
              </a:rPr>
              <a:t>DEmCT</a:t>
            </a:r>
            <a:r>
              <a:rPr kumimoji="0" lang="en-US" sz="3200" b="0" i="0" u="none" strike="noStrike" kern="1200" cap="none" spc="0" normalizeH="0" noProof="0" dirty="0" smtClean="0">
                <a:ln>
                  <a:noFill/>
                </a:ln>
                <a:solidFill>
                  <a:schemeClr val="tx1">
                    <a:lumMod val="65000"/>
                    <a:lumOff val="35000"/>
                  </a:schemeClr>
                </a:solidFill>
                <a:effectLst>
                  <a:outerShdw blurRad="38100" dist="38100" dir="2700000" algn="tl">
                    <a:srgbClr val="000000">
                      <a:alpha val="43137"/>
                    </a:srgbClr>
                  </a:outerShdw>
                </a:effectLst>
                <a:uLnTx/>
                <a:uFillTx/>
                <a:latin typeface="+mn-lt"/>
                <a:ea typeface="+mn-ea"/>
                <a:cs typeface="+mn-cs"/>
              </a:rPr>
              <a:t> is based on a parameterization of the linear attenuation coefficient.</a:t>
            </a:r>
          </a:p>
          <a:p>
            <a:pPr marL="342900" lvl="0" indent="-342900">
              <a:spcBef>
                <a:spcPct val="20000"/>
              </a:spcBef>
              <a:buFont typeface="Arial" pitchFamily="34" charset="0"/>
              <a:buChar char="•"/>
            </a:pPr>
            <a:r>
              <a:rPr lang="en-US" sz="3200" noProof="0" dirty="0" smtClean="0">
                <a:solidFill>
                  <a:schemeClr val="tx1">
                    <a:lumMod val="65000"/>
                    <a:lumOff val="35000"/>
                  </a:schemeClr>
                </a:solidFill>
                <a:effectLst>
                  <a:outerShdw blurRad="38100" dist="38100" dir="2700000" algn="tl">
                    <a:srgbClr val="000000">
                      <a:alpha val="43137"/>
                    </a:srgbClr>
                  </a:outerShdw>
                </a:effectLst>
              </a:rPr>
              <a:t>Results in </a:t>
            </a:r>
            <a:r>
              <a:rPr lang="el-GR" sz="3200" i="1" dirty="0" smtClean="0">
                <a:solidFill>
                  <a:schemeClr val="tx1">
                    <a:lumMod val="65000"/>
                    <a:lumOff val="35000"/>
                  </a:schemeClr>
                </a:solidFill>
                <a:effectLst>
                  <a:outerShdw blurRad="38100" dist="38100" dir="2700000" algn="tl">
                    <a:srgbClr val="000000">
                      <a:alpha val="43137"/>
                    </a:srgbClr>
                  </a:outerShdw>
                </a:effectLst>
              </a:rPr>
              <a:t>ρ</a:t>
            </a:r>
            <a:r>
              <a:rPr lang="en-US" sz="3200" dirty="0" smtClean="0">
                <a:solidFill>
                  <a:schemeClr val="tx1">
                    <a:lumMod val="65000"/>
                    <a:lumOff val="35000"/>
                  </a:schemeClr>
                </a:solidFill>
                <a:effectLst>
                  <a:outerShdw blurRad="38100" dist="38100" dir="2700000" algn="tl">
                    <a:srgbClr val="000000">
                      <a:alpha val="43137"/>
                    </a:srgbClr>
                  </a:outerShdw>
                </a:effectLst>
              </a:rPr>
              <a:t> and </a:t>
            </a:r>
            <a:r>
              <a:rPr lang="en-US" sz="3200" i="1" dirty="0" smtClean="0">
                <a:solidFill>
                  <a:schemeClr val="tx1">
                    <a:lumMod val="65000"/>
                    <a:lumOff val="35000"/>
                  </a:schemeClr>
                </a:solidFill>
                <a:effectLst>
                  <a:outerShdw blurRad="38100" dist="38100" dir="2700000" algn="tl">
                    <a:srgbClr val="000000">
                      <a:alpha val="43137"/>
                    </a:srgbClr>
                  </a:outerShdw>
                </a:effectLst>
              </a:rPr>
              <a:t>Z</a:t>
            </a:r>
            <a:r>
              <a:rPr lang="en-US" sz="3200" dirty="0" smtClean="0">
                <a:solidFill>
                  <a:schemeClr val="tx1">
                    <a:lumMod val="65000"/>
                    <a:lumOff val="35000"/>
                  </a:schemeClr>
                </a:solidFill>
                <a:effectLst>
                  <a:outerShdw blurRad="38100" dist="38100" dir="2700000" algn="tl">
                    <a:srgbClr val="000000">
                      <a:alpha val="43137"/>
                    </a:srgbClr>
                  </a:outerShdw>
                </a:effectLst>
              </a:rPr>
              <a:t> of each voxel.</a:t>
            </a:r>
          </a:p>
          <a:p>
            <a:pPr marL="342900" lvl="0" indent="-342900">
              <a:spcBef>
                <a:spcPct val="20000"/>
              </a:spcBef>
              <a:buFont typeface="Arial" pitchFamily="34" charset="0"/>
              <a:buChar char="•"/>
            </a:pPr>
            <a:r>
              <a:rPr kumimoji="0" lang="en-US" sz="3200" u="none" strike="noStrike" kern="1200" cap="none" spc="0" normalizeH="0" baseline="0" noProof="0" dirty="0" smtClean="0">
                <a:ln>
                  <a:noFill/>
                </a:ln>
                <a:solidFill>
                  <a:schemeClr val="tx1">
                    <a:lumMod val="65000"/>
                    <a:lumOff val="35000"/>
                  </a:schemeClr>
                </a:solidFill>
                <a:effectLst>
                  <a:outerShdw blurRad="38100" dist="38100" dir="2700000" algn="tl">
                    <a:srgbClr val="000000">
                      <a:alpha val="43137"/>
                    </a:srgbClr>
                  </a:outerShdw>
                </a:effectLst>
                <a:uLnTx/>
                <a:uFillTx/>
                <a:latin typeface="+mn-lt"/>
                <a:ea typeface="+mn-ea"/>
                <a:cs typeface="+mn-cs"/>
              </a:rPr>
              <a:t>Tested on a</a:t>
            </a:r>
            <a:r>
              <a:rPr kumimoji="0" lang="en-US" sz="3200" u="none" strike="noStrike" kern="1200" cap="none" spc="0" normalizeH="0" noProof="0" dirty="0" smtClean="0">
                <a:ln>
                  <a:noFill/>
                </a:ln>
                <a:solidFill>
                  <a:schemeClr val="tx1">
                    <a:lumMod val="65000"/>
                    <a:lumOff val="35000"/>
                  </a:schemeClr>
                </a:solidFill>
                <a:effectLst>
                  <a:outerShdw blurRad="38100" dist="38100" dir="2700000" algn="tl">
                    <a:srgbClr val="000000">
                      <a:alpha val="43137"/>
                    </a:srgbClr>
                  </a:outerShdw>
                </a:effectLst>
                <a:uLnTx/>
                <a:uFillTx/>
                <a:latin typeface="+mn-lt"/>
                <a:ea typeface="+mn-ea"/>
                <a:cs typeface="+mn-cs"/>
              </a:rPr>
              <a:t> mouse phantom and a calibration phantom with 70 and 120 </a:t>
            </a:r>
            <a:r>
              <a:rPr kumimoji="0" lang="en-US" sz="3200" u="none" strike="noStrike" kern="1200" cap="none" spc="0" normalizeH="0" noProof="0" dirty="0" err="1" smtClean="0">
                <a:ln>
                  <a:noFill/>
                </a:ln>
                <a:solidFill>
                  <a:schemeClr val="tx1">
                    <a:lumMod val="65000"/>
                    <a:lumOff val="35000"/>
                  </a:schemeClr>
                </a:solidFill>
                <a:effectLst>
                  <a:outerShdw blurRad="38100" dist="38100" dir="2700000" algn="tl">
                    <a:srgbClr val="000000">
                      <a:alpha val="43137"/>
                    </a:srgbClr>
                  </a:outerShdw>
                </a:effectLst>
                <a:uLnTx/>
                <a:uFillTx/>
                <a:latin typeface="+mn-lt"/>
                <a:ea typeface="+mn-ea"/>
                <a:cs typeface="+mn-cs"/>
              </a:rPr>
              <a:t>kVp</a:t>
            </a:r>
            <a:r>
              <a:rPr kumimoji="0" lang="en-US" sz="3200" u="none" strike="noStrike" kern="1200" cap="none" spc="0" normalizeH="0" noProof="0" dirty="0" smtClean="0">
                <a:ln>
                  <a:noFill/>
                </a:ln>
                <a:solidFill>
                  <a:schemeClr val="tx1">
                    <a:lumMod val="65000"/>
                    <a:lumOff val="35000"/>
                  </a:schemeClr>
                </a:solidFill>
                <a:effectLst>
                  <a:outerShdw blurRad="38100" dist="38100" dir="2700000" algn="tl">
                    <a:srgbClr val="000000">
                      <a:alpha val="43137"/>
                    </a:srgbClr>
                  </a:outerShdw>
                </a:effectLst>
                <a:uLnTx/>
                <a:uFillTx/>
                <a:latin typeface="+mn-lt"/>
                <a:ea typeface="+mn-ea"/>
                <a:cs typeface="+mn-cs"/>
              </a:rPr>
              <a:t> beams.</a:t>
            </a:r>
            <a:endParaRPr kumimoji="0" lang="en-US" sz="3200" u="none" strike="noStrike" kern="1200" cap="none" spc="0" normalizeH="0" baseline="0" noProof="0" dirty="0">
              <a:ln>
                <a:noFill/>
              </a:ln>
              <a:solidFill>
                <a:schemeClr val="tx1">
                  <a:lumMod val="65000"/>
                  <a:lumOff val="35000"/>
                </a:schemeClr>
              </a:solidFill>
              <a:effectLst>
                <a:outerShdw blurRad="38100" dist="38100" dir="2700000" algn="tl">
                  <a:srgbClr val="000000">
                    <a:alpha val="43137"/>
                  </a:srgbClr>
                </a:outerShdw>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p:cBhvr override="childStyle">
                                        <p:cTn id="6" dur="500" fill="hold"/>
                                        <p:tgtEl>
                                          <p:spTgt spid="31">
                                            <p:txEl>
                                              <p:pRg st="0" end="0"/>
                                            </p:txEl>
                                          </p:spTgt>
                                        </p:tgtEl>
                                        <p:attrNameLst>
                                          <p:attrName>style.color</p:attrName>
                                        </p:attrNameLst>
                                      </p:cBhvr>
                                      <p:to>
                                        <a:schemeClr val="bg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p:cBhvr override="childStyle">
                                        <p:cTn id="10" dur="500" fill="hold"/>
                                        <p:tgtEl>
                                          <p:spTgt spid="31">
                                            <p:txEl>
                                              <p:pRg st="1" end="1"/>
                                            </p:txEl>
                                          </p:spTgt>
                                        </p:tgtEl>
                                        <p:attrNameLst>
                                          <p:attrName>style.color</p:attrName>
                                        </p:attrNameLst>
                                      </p:cBhvr>
                                      <p:to>
                                        <a:schemeClr val="bg2"/>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p:cBhvr override="childStyle">
                                        <p:cTn id="14" dur="500" fill="hold"/>
                                        <p:tgtEl>
                                          <p:spTgt spid="31">
                                            <p:txEl>
                                              <p:pRg st="2" end="2"/>
                                            </p:txEl>
                                          </p:spTgt>
                                        </p:tgtEl>
                                        <p:attrNameLst>
                                          <p:attrName>style.color</p:attrName>
                                        </p:attrNameLst>
                                      </p:cBhvr>
                                      <p:to>
                                        <a:schemeClr val="bg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DEmCT</a:t>
            </a:r>
            <a:r>
              <a:rPr lang="en-US" dirty="0" smtClean="0"/>
              <a:t> phantom: Results</a:t>
            </a:r>
            <a:endParaRPr lang="en-US" dirty="0"/>
          </a:p>
        </p:txBody>
      </p:sp>
      <p:sp>
        <p:nvSpPr>
          <p:cNvPr id="3" name="Content Placeholder 2"/>
          <p:cNvSpPr>
            <a:spLocks noGrp="1"/>
          </p:cNvSpPr>
          <p:nvPr>
            <p:ph idx="1"/>
          </p:nvPr>
        </p:nvSpPr>
        <p:spPr>
          <a:xfrm>
            <a:off x="228600" y="1371600"/>
            <a:ext cx="3733800" cy="4525963"/>
          </a:xfrm>
        </p:spPr>
        <p:txBody>
          <a:bodyPr>
            <a:normAutofit fontScale="92500" lnSpcReduction="20000"/>
          </a:bodyPr>
          <a:lstStyle/>
          <a:p>
            <a:r>
              <a:rPr lang="el-GR" dirty="0" smtClean="0">
                <a:solidFill>
                  <a:schemeClr val="tx1">
                    <a:lumMod val="65000"/>
                    <a:lumOff val="35000"/>
                  </a:schemeClr>
                </a:solidFill>
                <a:effectLst>
                  <a:outerShdw blurRad="38100" dist="38100" dir="2700000" algn="tl">
                    <a:srgbClr val="000000">
                      <a:alpha val="43137"/>
                    </a:srgbClr>
                  </a:outerShdw>
                </a:effectLst>
              </a:rPr>
              <a:t>ρ</a:t>
            </a:r>
            <a:r>
              <a:rPr lang="en-US" dirty="0" smtClean="0">
                <a:solidFill>
                  <a:schemeClr val="tx1">
                    <a:lumMod val="65000"/>
                    <a:lumOff val="35000"/>
                  </a:schemeClr>
                </a:solidFill>
                <a:effectLst>
                  <a:outerShdw blurRad="38100" dist="38100" dir="2700000" algn="tl">
                    <a:srgbClr val="000000">
                      <a:alpha val="43137"/>
                    </a:srgbClr>
                  </a:outerShdw>
                </a:effectLst>
              </a:rPr>
              <a:t> and Z extracted with a reasonable accuracy</a:t>
            </a:r>
          </a:p>
          <a:p>
            <a:r>
              <a:rPr lang="en-US" dirty="0" smtClean="0">
                <a:solidFill>
                  <a:schemeClr val="tx1">
                    <a:lumMod val="65000"/>
                    <a:lumOff val="35000"/>
                  </a:schemeClr>
                </a:solidFill>
                <a:effectLst>
                  <a:outerShdw blurRad="38100" dist="38100" dir="2700000" algn="tl">
                    <a:srgbClr val="000000">
                      <a:alpha val="43137"/>
                    </a:srgbClr>
                  </a:outerShdw>
                </a:effectLst>
              </a:rPr>
              <a:t>beam hardening does seem to play a role (will be investigated)</a:t>
            </a:r>
          </a:p>
          <a:p>
            <a:r>
              <a:rPr lang="en-US" dirty="0" smtClean="0">
                <a:solidFill>
                  <a:schemeClr val="tx1">
                    <a:lumMod val="65000"/>
                    <a:lumOff val="35000"/>
                  </a:schemeClr>
                </a:solidFill>
                <a:effectLst>
                  <a:outerShdw blurRad="38100" dist="38100" dir="2700000" algn="tl">
                    <a:srgbClr val="000000">
                      <a:alpha val="43137"/>
                    </a:srgbClr>
                  </a:outerShdw>
                </a:effectLst>
              </a:rPr>
              <a:t>noise is an important issue, image quality should be improved </a:t>
            </a:r>
            <a:endParaRPr lang="en-US" dirty="0">
              <a:solidFill>
                <a:schemeClr val="tx1">
                  <a:lumMod val="65000"/>
                  <a:lumOff val="35000"/>
                </a:schemeClr>
              </a:solidFill>
              <a:effectLst>
                <a:outerShdw blurRad="38100" dist="38100" dir="2700000" algn="tl">
                  <a:srgbClr val="000000">
                    <a:alpha val="43137"/>
                  </a:srgbClr>
                </a:outerShdw>
              </a:effectLst>
            </a:endParaRPr>
          </a:p>
        </p:txBody>
      </p:sp>
      <p:pic>
        <p:nvPicPr>
          <p:cNvPr id="5123" name="Picture 3" descr="C:\DOCUME~1\ADMINI~1\LOCALS~1\Temp\VMwareDnD\640f991c\aapm4a.tiff"/>
          <p:cNvPicPr>
            <a:picLocks noChangeAspect="1" noChangeArrowheads="1"/>
          </p:cNvPicPr>
          <p:nvPr/>
        </p:nvPicPr>
        <p:blipFill>
          <a:blip r:embed="rId2"/>
          <a:srcRect l="4899" t="24876" r="5065" b="23653"/>
          <a:stretch>
            <a:fillRect/>
          </a:stretch>
        </p:blipFill>
        <p:spPr bwMode="auto">
          <a:xfrm>
            <a:off x="4114800" y="1676400"/>
            <a:ext cx="4840940" cy="358140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p:cBhvr override="childStyle">
                                        <p:cTn id="6" dur="500" fill="hold"/>
                                        <p:tgtEl>
                                          <p:spTgt spid="3">
                                            <p:txEl>
                                              <p:pRg st="0" end="0"/>
                                            </p:txEl>
                                          </p:spTgt>
                                        </p:tgtEl>
                                        <p:attrNameLst>
                                          <p:attrName>style.color</p:attrName>
                                        </p:attrNameLst>
                                      </p:cBhvr>
                                      <p:to>
                                        <a:schemeClr val="bg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p:cBhvr override="childStyle">
                                        <p:cTn id="10" dur="500" fill="hold"/>
                                        <p:tgtEl>
                                          <p:spTgt spid="3">
                                            <p:txEl>
                                              <p:pRg st="1" end="1"/>
                                            </p:txEl>
                                          </p:spTgt>
                                        </p:tgtEl>
                                        <p:attrNameLst>
                                          <p:attrName>style.color</p:attrName>
                                        </p:attrNameLst>
                                      </p:cBhvr>
                                      <p:to>
                                        <a:schemeClr val="bg2"/>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p:cBhvr override="childStyle">
                                        <p:cTn id="14" dur="500" fill="hold"/>
                                        <p:tgtEl>
                                          <p:spTgt spid="3">
                                            <p:txEl>
                                              <p:pRg st="2" end="2"/>
                                            </p:txEl>
                                          </p:spTgt>
                                        </p:tgtEl>
                                        <p:attrNameLst>
                                          <p:attrName>style.color</p:attrName>
                                        </p:attrNameLst>
                                      </p:cBhvr>
                                      <p:to>
                                        <a:schemeClr val="bg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DEmCT</a:t>
            </a:r>
            <a:r>
              <a:rPr lang="en-US" dirty="0" smtClean="0"/>
              <a:t> of a frozen mouse</a:t>
            </a:r>
            <a:endParaRPr lang="en-US" dirty="0"/>
          </a:p>
        </p:txBody>
      </p:sp>
      <p:pic>
        <p:nvPicPr>
          <p:cNvPr id="6146" name="Picture 2" descr="C:\DOCUME~1\ADMINI~1\LOCALS~1\Temp\VMwareDnD\7404a9c1\aapm3.tiff"/>
          <p:cNvPicPr>
            <a:picLocks noChangeAspect="1" noChangeArrowheads="1"/>
          </p:cNvPicPr>
          <p:nvPr/>
        </p:nvPicPr>
        <p:blipFill>
          <a:blip r:embed="rId3"/>
          <a:srcRect l="5065" t="21591" r="5065" b="21591"/>
          <a:stretch>
            <a:fillRect/>
          </a:stretch>
        </p:blipFill>
        <p:spPr bwMode="auto">
          <a:xfrm>
            <a:off x="4267200" y="2286000"/>
            <a:ext cx="4648200" cy="3803073"/>
          </a:xfrm>
          <a:prstGeom prst="rect">
            <a:avLst/>
          </a:prstGeom>
          <a:ln>
            <a:noFill/>
          </a:ln>
          <a:effectLst>
            <a:outerShdw blurRad="190500" algn="tl" rotWithShape="0">
              <a:srgbClr val="000000">
                <a:alpha val="70000"/>
              </a:srgbClr>
            </a:outerShdw>
          </a:effectLst>
        </p:spPr>
      </p:pic>
      <p:pic>
        <p:nvPicPr>
          <p:cNvPr id="10" name="mouse_movie.avi">
            <a:hlinkClick r:id="" action="ppaction://media"/>
          </p:cNvPr>
          <p:cNvPicPr>
            <a:picLocks noRot="1" noChangeAspect="1"/>
          </p:cNvPicPr>
          <p:nvPr>
            <a:videoFile r:link="rId1"/>
          </p:nvPr>
        </p:nvPicPr>
        <p:blipFill>
          <a:blip r:embed="rId4"/>
          <a:stretch>
            <a:fillRect/>
          </a:stretch>
        </p:blipFill>
        <p:spPr>
          <a:xfrm>
            <a:off x="457200" y="2646219"/>
            <a:ext cx="3352800" cy="3352800"/>
          </a:xfrm>
          <a:prstGeom prst="rect">
            <a:avLst/>
          </a:prstGeom>
          <a:ln>
            <a:noFill/>
          </a:ln>
          <a:effectLst>
            <a:outerShdw blurRad="190500" algn="tl" rotWithShape="0">
              <a:srgbClr val="000000">
                <a:alpha val="70000"/>
              </a:srgbClr>
            </a:outerShdw>
          </a:effectLst>
        </p:spPr>
      </p:pic>
      <p:sp>
        <p:nvSpPr>
          <p:cNvPr id="11" name="Content Placeholder 10"/>
          <p:cNvSpPr>
            <a:spLocks noGrp="1"/>
          </p:cNvSpPr>
          <p:nvPr>
            <p:ph idx="1"/>
          </p:nvPr>
        </p:nvSpPr>
        <p:spPr>
          <a:xfrm>
            <a:off x="381000" y="1219200"/>
            <a:ext cx="8229600" cy="4525963"/>
          </a:xfrm>
        </p:spPr>
        <p:txBody>
          <a:bodyPr/>
          <a:lstStyle/>
          <a:p>
            <a:r>
              <a:rPr lang="en-US" dirty="0" smtClean="0">
                <a:effectLst>
                  <a:outerShdw blurRad="38100" dist="38100" dir="2700000" algn="tl">
                    <a:srgbClr val="000000">
                      <a:alpha val="43137"/>
                    </a:srgbClr>
                  </a:outerShdw>
                </a:effectLst>
              </a:rPr>
              <a:t>11 organs of a mouse delineated and the mean HU of each organ used for </a:t>
            </a:r>
            <a:r>
              <a:rPr lang="en-US" dirty="0" err="1" smtClean="0">
                <a:effectLst>
                  <a:outerShdw blurRad="38100" dist="38100" dir="2700000" algn="tl">
                    <a:srgbClr val="000000">
                      <a:alpha val="43137"/>
                    </a:srgbClr>
                  </a:outerShdw>
                </a:effectLst>
              </a:rPr>
              <a:t>DEmCT</a:t>
            </a:r>
            <a:endParaRPr lang="en-US" dirty="0">
              <a:effectLst>
                <a:outerShdw blurRad="38100" dist="38100" dir="2700000" algn="tl">
                  <a:srgbClr val="000000">
                    <a:alpha val="43137"/>
                  </a:srgbClr>
                </a:outerShdw>
              </a:effectLst>
            </a:endParaRPr>
          </a:p>
        </p:txBody>
      </p:sp>
      <p:sp>
        <p:nvSpPr>
          <p:cNvPr id="12" name="TextBox 11"/>
          <p:cNvSpPr txBox="1"/>
          <p:nvPr/>
        </p:nvSpPr>
        <p:spPr>
          <a:xfrm>
            <a:off x="4876800" y="2743200"/>
            <a:ext cx="2074607" cy="646331"/>
          </a:xfrm>
          <a:prstGeom prst="rect">
            <a:avLst/>
          </a:prstGeom>
          <a:noFill/>
        </p:spPr>
        <p:txBody>
          <a:bodyPr wrap="none" rtlCol="0">
            <a:spAutoFit/>
          </a:bodyPr>
          <a:lstStyle/>
          <a:p>
            <a:r>
              <a:rPr lang="en-US" b="1" dirty="0" smtClean="0">
                <a:solidFill>
                  <a:srgbClr val="FF0000"/>
                </a:solidFill>
              </a:rPr>
              <a:t>mouse extracted</a:t>
            </a:r>
          </a:p>
          <a:p>
            <a:r>
              <a:rPr lang="en-US" b="1" dirty="0" smtClean="0">
                <a:solidFill>
                  <a:srgbClr val="0000FF"/>
                </a:solidFill>
              </a:rPr>
              <a:t>ICRU human tissues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2000"/>
                                        <p:tgtEl>
                                          <p:spTgt spid="614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0"/>
                                        </p:tgtEl>
                                      </p:cBhvr>
                                    </p:cmd>
                                  </p:childTnLst>
                                </p:cTn>
                              </p:par>
                            </p:childTnLst>
                          </p:cTn>
                        </p:par>
                      </p:childTnLst>
                    </p:cTn>
                  </p:par>
                </p:childTnLst>
              </p:cTn>
              <p:nextCondLst>
                <p:cond evt="onClick" delay="0">
                  <p:tgtEl>
                    <p:spTgt spid="10"/>
                  </p:tgtEl>
                </p:cond>
              </p:nextCondLst>
            </p:seq>
            <p:video>
              <p:cMediaNode>
                <p:cTn id="15" fill="hold" display="0">
                  <p:stCondLst>
                    <p:cond delay="indefinite"/>
                  </p:stCondLst>
                  <p:endCondLst>
                    <p:cond evt="onNext" delay="0">
                      <p:tgtEl>
                        <p:sldTgt/>
                      </p:tgtEl>
                    </p:cond>
                    <p:cond evt="onPrev" delay="0">
                      <p:tgtEl>
                        <p:sldTgt/>
                      </p:tgtEl>
                    </p:cond>
                  </p:endCondLst>
                </p:cTn>
                <p:tgtEl>
                  <p:spTgt spid="10"/>
                </p:tgtEl>
              </p:cMediaNode>
            </p:video>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RT_Image</a:t>
            </a:r>
            <a:endParaRPr lang="en-US" dirty="0"/>
          </a:p>
        </p:txBody>
      </p:sp>
      <p:pic>
        <p:nvPicPr>
          <p:cNvPr id="4" name="Picture 3" descr="huposterplan.tiff"/>
          <p:cNvPicPr>
            <a:picLocks noChangeAspect="1"/>
          </p:cNvPicPr>
          <p:nvPr/>
        </p:nvPicPr>
        <p:blipFill>
          <a:blip r:embed="rId2"/>
          <a:stretch>
            <a:fillRect/>
          </a:stretch>
        </p:blipFill>
        <p:spPr>
          <a:xfrm>
            <a:off x="883493" y="1371600"/>
            <a:ext cx="7117507" cy="472440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325"/>
            <a:ext cx="8229600" cy="1143000"/>
          </a:xfrm>
        </p:spPr>
        <p:txBody>
          <a:bodyPr/>
          <a:lstStyle/>
          <a:p>
            <a:r>
              <a:rPr lang="en-US" dirty="0" err="1" smtClean="0"/>
              <a:t>RT_Image</a:t>
            </a:r>
            <a:r>
              <a:rPr lang="en-US" dirty="0" smtClean="0"/>
              <a:t> and </a:t>
            </a:r>
            <a:r>
              <a:rPr lang="en-US" dirty="0" err="1" smtClean="0"/>
              <a:t>EGSnrc</a:t>
            </a:r>
            <a:endParaRPr lang="en-US" dirty="0"/>
          </a:p>
        </p:txBody>
      </p:sp>
      <p:sp>
        <p:nvSpPr>
          <p:cNvPr id="3" name="Content Placeholder 2"/>
          <p:cNvSpPr>
            <a:spLocks noGrp="1"/>
          </p:cNvSpPr>
          <p:nvPr>
            <p:ph idx="1"/>
          </p:nvPr>
        </p:nvSpPr>
        <p:spPr>
          <a:xfrm>
            <a:off x="228600" y="1265237"/>
            <a:ext cx="8915400" cy="4525963"/>
          </a:xfrm>
        </p:spPr>
        <p:txBody>
          <a:bodyPr/>
          <a:lstStyle/>
          <a:p>
            <a:r>
              <a:rPr lang="en-US" dirty="0" smtClean="0"/>
              <a:t>Interactive tissue and mass density segmentation.</a:t>
            </a:r>
          </a:p>
          <a:p>
            <a:r>
              <a:rPr lang="en-US" dirty="0" err="1" smtClean="0"/>
              <a:t>EGSnrc</a:t>
            </a:r>
            <a:r>
              <a:rPr lang="en-US" dirty="0" smtClean="0"/>
              <a:t> input file is created, run on an 8-core Mac.</a:t>
            </a:r>
          </a:p>
          <a:p>
            <a:endParaRPr lang="en-US" dirty="0"/>
          </a:p>
        </p:txBody>
      </p:sp>
      <p:pic>
        <p:nvPicPr>
          <p:cNvPr id="6" name="Picture 5" descr="mouseirradiationa.tiff"/>
          <p:cNvPicPr>
            <a:picLocks noChangeAspect="1"/>
          </p:cNvPicPr>
          <p:nvPr/>
        </p:nvPicPr>
        <p:blipFill>
          <a:blip r:embed="rId2"/>
          <a:stretch>
            <a:fillRect/>
          </a:stretch>
        </p:blipFill>
        <p:spPr>
          <a:xfrm>
            <a:off x="990600" y="2743200"/>
            <a:ext cx="3993238" cy="3469852"/>
          </a:xfrm>
          <a:prstGeom prst="rect">
            <a:avLst/>
          </a:prstGeom>
          <a:ln>
            <a:noFill/>
          </a:ln>
          <a:effectLst>
            <a:outerShdw blurRad="190500" algn="tl" rotWithShape="0">
              <a:srgbClr val="000000">
                <a:alpha val="70000"/>
              </a:srgbClr>
            </a:outerShdw>
          </a:effectLst>
        </p:spPr>
      </p:pic>
      <p:pic>
        <p:nvPicPr>
          <p:cNvPr id="7" name="Picture 6" descr="mouseirradiationb.tiff"/>
          <p:cNvPicPr>
            <a:picLocks noChangeAspect="1"/>
          </p:cNvPicPr>
          <p:nvPr/>
        </p:nvPicPr>
        <p:blipFill>
          <a:blip r:embed="rId3"/>
          <a:srcRect l="2156" t="346" r="2969" b="2214"/>
          <a:stretch>
            <a:fillRect/>
          </a:stretch>
        </p:blipFill>
        <p:spPr>
          <a:xfrm>
            <a:off x="5257800" y="2819400"/>
            <a:ext cx="3352800" cy="335280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small animal radiotherapy</a:t>
            </a:r>
            <a:endParaRPr lang="en-US" dirty="0"/>
          </a:p>
        </p:txBody>
      </p:sp>
      <p:sp>
        <p:nvSpPr>
          <p:cNvPr id="3" name="Content Placeholder 2"/>
          <p:cNvSpPr>
            <a:spLocks noGrp="1"/>
          </p:cNvSpPr>
          <p:nvPr>
            <p:ph idx="1"/>
          </p:nvPr>
        </p:nvSpPr>
        <p:spPr/>
        <p:txBody>
          <a:bodyPr>
            <a:normAutofit lnSpcReduction="10000"/>
          </a:bodyPr>
          <a:lstStyle/>
          <a:p>
            <a:r>
              <a:rPr lang="en-US" dirty="0"/>
              <a:t>R</a:t>
            </a:r>
            <a:r>
              <a:rPr lang="en-US" dirty="0" smtClean="0"/>
              <a:t>otating radiation sources, conformal collimators, image guidance and verification are widely used in modern RT.</a:t>
            </a:r>
          </a:p>
          <a:p>
            <a:r>
              <a:rPr lang="en-US" dirty="0" smtClean="0"/>
              <a:t>Analogous systems for small animal RT lack most of these features.</a:t>
            </a:r>
            <a:endParaRPr lang="en-US" dirty="0"/>
          </a:p>
          <a:p>
            <a:r>
              <a:rPr lang="en-US" dirty="0" smtClean="0"/>
              <a:t>Spatial and </a:t>
            </a:r>
            <a:r>
              <a:rPr lang="en-US" dirty="0" err="1" smtClean="0"/>
              <a:t>dosimetric</a:t>
            </a:r>
            <a:r>
              <a:rPr lang="en-US" dirty="0" smtClean="0"/>
              <a:t> accuracies achievable with existing systems are limited.</a:t>
            </a:r>
          </a:p>
          <a:p>
            <a:r>
              <a:rPr lang="en-US" dirty="0" smtClean="0"/>
              <a:t>3D conformal animal RT systems are highly desirable.</a:t>
            </a:r>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RT_Image</a:t>
            </a:r>
            <a:r>
              <a:rPr lang="en-US" dirty="0" smtClean="0"/>
              <a:t> is cool</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Phantom irradiation</a:t>
            </a:r>
            <a:endParaRPr lang="en-US" dirty="0"/>
          </a:p>
        </p:txBody>
      </p:sp>
      <p:pic>
        <p:nvPicPr>
          <p:cNvPr id="5" name="Picture 28" descr="BBcut-600"/>
          <p:cNvPicPr>
            <a:picLocks noChangeAspect="1" noChangeArrowheads="1"/>
          </p:cNvPicPr>
          <p:nvPr/>
        </p:nvPicPr>
        <p:blipFill>
          <a:blip r:embed="rId3"/>
          <a:srcRect/>
          <a:stretch>
            <a:fillRect/>
          </a:stretch>
        </p:blipFill>
        <p:spPr bwMode="auto">
          <a:xfrm>
            <a:off x="2088041" y="3995759"/>
            <a:ext cx="2358066" cy="2277937"/>
          </a:xfrm>
          <a:prstGeom prst="rect">
            <a:avLst/>
          </a:prstGeom>
          <a:ln>
            <a:noFill/>
          </a:ln>
          <a:effectLst>
            <a:outerShdw blurRad="190500" algn="tl" rotWithShape="0">
              <a:srgbClr val="000000">
                <a:alpha val="70000"/>
              </a:srgbClr>
            </a:outerShdw>
          </a:effectLst>
        </p:spPr>
      </p:pic>
      <p:pic>
        <p:nvPicPr>
          <p:cNvPr id="6" name="Picture 29" descr="FilmBBcut-600"/>
          <p:cNvPicPr>
            <a:picLocks noChangeAspect="1" noChangeArrowheads="1"/>
          </p:cNvPicPr>
          <p:nvPr/>
        </p:nvPicPr>
        <p:blipFill>
          <a:blip r:embed="rId4">
            <a:lum bright="-14000" contrast="44000"/>
          </a:blip>
          <a:srcRect/>
          <a:stretch>
            <a:fillRect/>
          </a:stretch>
        </p:blipFill>
        <p:spPr bwMode="auto">
          <a:xfrm>
            <a:off x="4724761" y="3989057"/>
            <a:ext cx="2361839" cy="2279618"/>
          </a:xfrm>
          <a:prstGeom prst="rect">
            <a:avLst/>
          </a:prstGeom>
          <a:ln>
            <a:noFill/>
          </a:ln>
          <a:effectLst>
            <a:outerShdw blurRad="190500" algn="tl" rotWithShape="0">
              <a:srgbClr val="000000">
                <a:alpha val="70000"/>
              </a:srgbClr>
            </a:outerShdw>
          </a:effectLst>
        </p:spPr>
      </p:pic>
      <p:pic>
        <p:nvPicPr>
          <p:cNvPr id="7" name="Picture 31" descr="DSC_0008"/>
          <p:cNvPicPr>
            <a:picLocks noChangeAspect="1" noChangeArrowheads="1"/>
          </p:cNvPicPr>
          <p:nvPr/>
        </p:nvPicPr>
        <p:blipFill>
          <a:blip r:embed="rId5" cstate="print"/>
          <a:srcRect l="27008" t="7762" r="24586" b="19386"/>
          <a:stretch>
            <a:fillRect/>
          </a:stretch>
        </p:blipFill>
        <p:spPr bwMode="auto">
          <a:xfrm>
            <a:off x="2088040" y="1372223"/>
            <a:ext cx="2356921" cy="2358425"/>
          </a:xfrm>
          <a:prstGeom prst="rect">
            <a:avLst/>
          </a:prstGeom>
          <a:ln>
            <a:noFill/>
          </a:ln>
          <a:effectLst>
            <a:outerShdw blurRad="190500" algn="tl" rotWithShape="0">
              <a:srgbClr val="000000">
                <a:alpha val="70000"/>
              </a:srgbClr>
            </a:outerShdw>
          </a:effectLst>
        </p:spPr>
      </p:pic>
      <p:pic>
        <p:nvPicPr>
          <p:cNvPr id="11" name="Picture 13" descr="phantomplan.bmp"/>
          <p:cNvPicPr>
            <a:picLocks noChangeAspect="1"/>
          </p:cNvPicPr>
          <p:nvPr/>
        </p:nvPicPr>
        <p:blipFill>
          <a:blip r:embed="rId6"/>
          <a:srcRect/>
          <a:stretch>
            <a:fillRect/>
          </a:stretch>
        </p:blipFill>
        <p:spPr bwMode="auto">
          <a:xfrm>
            <a:off x="4718789" y="1371600"/>
            <a:ext cx="2362200" cy="236199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Mouse irradiation</a:t>
            </a:r>
            <a:endParaRPr lang="en-US" dirty="0"/>
          </a:p>
        </p:txBody>
      </p:sp>
      <p:sp>
        <p:nvSpPr>
          <p:cNvPr id="3" name="Content Placeholder 2"/>
          <p:cNvSpPr>
            <a:spLocks noGrp="1"/>
          </p:cNvSpPr>
          <p:nvPr>
            <p:ph idx="1"/>
          </p:nvPr>
        </p:nvSpPr>
        <p:spPr/>
        <p:txBody>
          <a:bodyPr/>
          <a:lstStyle/>
          <a:p>
            <a:r>
              <a:rPr lang="en-US" dirty="0" smtClean="0"/>
              <a:t>MYC-induced lung tumors of two mice irradiated to a dose of 2 </a:t>
            </a:r>
            <a:r>
              <a:rPr lang="en-US" dirty="0" err="1" smtClean="0"/>
              <a:t>Gy</a:t>
            </a:r>
            <a:r>
              <a:rPr lang="en-US" dirty="0" smtClean="0"/>
              <a:t>.</a:t>
            </a:r>
          </a:p>
          <a:p>
            <a:r>
              <a:rPr lang="en-US" dirty="0" smtClean="0"/>
              <a:t>Anesthetized mice were imaged at 70 kV.</a:t>
            </a:r>
          </a:p>
          <a:p>
            <a:r>
              <a:rPr lang="en-US" dirty="0"/>
              <a:t>T</a:t>
            </a:r>
            <a:r>
              <a:rPr lang="en-US" dirty="0" smtClean="0"/>
              <a:t>he target was localized and an 8 equally spaced beam plan was created.</a:t>
            </a:r>
          </a:p>
          <a:p>
            <a:r>
              <a:rPr lang="en-US" dirty="0" smtClean="0"/>
              <a:t> After irradiation, the mice were sacrificed and tissue were harvested. The lungs fixed in formalin and cut into 20 mm sections. </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Mouse irradiation (cont.)</a:t>
            </a:r>
            <a:endParaRPr lang="en-US" dirty="0"/>
          </a:p>
        </p:txBody>
      </p:sp>
      <p:sp>
        <p:nvSpPr>
          <p:cNvPr id="3" name="Content Placeholder 2"/>
          <p:cNvSpPr>
            <a:spLocks noGrp="1"/>
          </p:cNvSpPr>
          <p:nvPr>
            <p:ph idx="1"/>
          </p:nvPr>
        </p:nvSpPr>
        <p:spPr/>
        <p:txBody>
          <a:bodyPr/>
          <a:lstStyle/>
          <a:p>
            <a:r>
              <a:rPr lang="en-US" dirty="0" smtClean="0"/>
              <a:t>The section were stained with antibodies against </a:t>
            </a:r>
            <a:r>
              <a:rPr lang="el-GR" dirty="0" smtClean="0"/>
              <a:t>γ</a:t>
            </a:r>
            <a:r>
              <a:rPr lang="en-US" dirty="0" smtClean="0"/>
              <a:t>H2AX (double strand breaks) and DAPI (to visualize cell nuclei).</a:t>
            </a:r>
          </a:p>
          <a:p>
            <a:r>
              <a:rPr lang="en-US" dirty="0" smtClean="0"/>
              <a:t>The </a:t>
            </a:r>
            <a:r>
              <a:rPr lang="en-US" dirty="0" err="1" smtClean="0"/>
              <a:t>immunohistochemical</a:t>
            </a:r>
            <a:r>
              <a:rPr lang="en-US" dirty="0" smtClean="0"/>
              <a:t> (fixed tissue) sections were visualized with fluorescence microscopy.</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Mouse irradiation plan</a:t>
            </a:r>
            <a:endParaRPr lang="en-US" dirty="0"/>
          </a:p>
        </p:txBody>
      </p:sp>
      <p:pic>
        <p:nvPicPr>
          <p:cNvPr id="4" name="Picture 26" descr="plan_transp.bmp"/>
          <p:cNvPicPr>
            <a:picLocks noChangeAspect="1"/>
          </p:cNvPicPr>
          <p:nvPr/>
        </p:nvPicPr>
        <p:blipFill>
          <a:blip r:embed="rId3"/>
          <a:srcRect/>
          <a:stretch>
            <a:fillRect/>
          </a:stretch>
        </p:blipFill>
        <p:spPr bwMode="auto">
          <a:xfrm>
            <a:off x="1489075" y="3276600"/>
            <a:ext cx="2971800" cy="2971800"/>
          </a:xfrm>
          <a:prstGeom prst="rect">
            <a:avLst/>
          </a:prstGeom>
          <a:ln>
            <a:noFill/>
          </a:ln>
          <a:effectLst>
            <a:outerShdw blurRad="190500" algn="tl" rotWithShape="0">
              <a:srgbClr val="000000">
                <a:alpha val="70000"/>
              </a:srgbClr>
            </a:outerShdw>
          </a:effectLst>
        </p:spPr>
      </p:pic>
      <p:grpSp>
        <p:nvGrpSpPr>
          <p:cNvPr id="6" name="Group 10"/>
          <p:cNvGrpSpPr>
            <a:grpSpLocks/>
          </p:cNvGrpSpPr>
          <p:nvPr/>
        </p:nvGrpSpPr>
        <p:grpSpPr bwMode="auto">
          <a:xfrm>
            <a:off x="1493837" y="1360487"/>
            <a:ext cx="6122987" cy="1754188"/>
            <a:chOff x="-1663008" y="0"/>
            <a:chExt cx="8521008" cy="2441448"/>
          </a:xfrm>
        </p:grpSpPr>
        <p:pic>
          <p:nvPicPr>
            <p:cNvPr id="10" name="Picture 11" descr="coronal.bmp"/>
            <p:cNvPicPr>
              <a:picLocks noChangeAspect="1"/>
            </p:cNvPicPr>
            <p:nvPr/>
          </p:nvPicPr>
          <p:blipFill>
            <a:blip r:embed="rId4"/>
            <a:srcRect l="7510" t="16875" r="22609" b="22125"/>
            <a:stretch>
              <a:fillRect/>
            </a:stretch>
          </p:blipFill>
          <p:spPr bwMode="auto">
            <a:xfrm>
              <a:off x="-1663008" y="0"/>
              <a:ext cx="2796870" cy="2441448"/>
            </a:xfrm>
            <a:prstGeom prst="rect">
              <a:avLst/>
            </a:prstGeom>
            <a:ln>
              <a:noFill/>
            </a:ln>
            <a:effectLst>
              <a:outerShdw blurRad="190500" algn="tl" rotWithShape="0">
                <a:srgbClr val="000000">
                  <a:alpha val="70000"/>
                </a:srgbClr>
              </a:outerShdw>
            </a:effectLst>
          </p:spPr>
        </p:pic>
        <p:pic>
          <p:nvPicPr>
            <p:cNvPr id="11" name="Picture 12" descr="sagittal.bmp"/>
            <p:cNvPicPr>
              <a:picLocks noChangeAspect="1"/>
            </p:cNvPicPr>
            <p:nvPr/>
          </p:nvPicPr>
          <p:blipFill>
            <a:blip r:embed="rId5"/>
            <a:srcRect l="11519" t="18562" r="28505" b="22125"/>
            <a:stretch>
              <a:fillRect/>
            </a:stretch>
          </p:blipFill>
          <p:spPr bwMode="auto">
            <a:xfrm>
              <a:off x="4393730" y="0"/>
              <a:ext cx="2464270" cy="2436985"/>
            </a:xfrm>
            <a:prstGeom prst="rect">
              <a:avLst/>
            </a:prstGeom>
            <a:ln>
              <a:noFill/>
            </a:ln>
            <a:effectLst>
              <a:outerShdw blurRad="190500" algn="tl" rotWithShape="0">
                <a:srgbClr val="000000">
                  <a:alpha val="70000"/>
                </a:srgbClr>
              </a:outerShdw>
            </a:effectLst>
          </p:spPr>
        </p:pic>
        <p:pic>
          <p:nvPicPr>
            <p:cNvPr id="12" name="Picture 13" descr="axial.bmp"/>
            <p:cNvPicPr>
              <a:picLocks noChangeAspect="1"/>
            </p:cNvPicPr>
            <p:nvPr/>
          </p:nvPicPr>
          <p:blipFill>
            <a:blip r:embed="rId6"/>
            <a:srcRect l="6050" t="18500" r="18993" b="22112"/>
            <a:stretch>
              <a:fillRect/>
            </a:stretch>
          </p:blipFill>
          <p:spPr bwMode="auto">
            <a:xfrm>
              <a:off x="1224573" y="0"/>
              <a:ext cx="3079808" cy="2440183"/>
            </a:xfrm>
            <a:prstGeom prst="rect">
              <a:avLst/>
            </a:prstGeom>
            <a:ln>
              <a:noFill/>
            </a:ln>
            <a:effectLst>
              <a:outerShdw blurRad="190500" algn="tl" rotWithShape="0">
                <a:srgbClr val="000000">
                  <a:alpha val="70000"/>
                </a:srgbClr>
              </a:outerShdw>
            </a:effectLst>
          </p:spPr>
        </p:pic>
      </p:grpSp>
      <p:pic>
        <p:nvPicPr>
          <p:cNvPr id="14" name="Picture 17" descr="dose.bmp"/>
          <p:cNvPicPr>
            <a:picLocks noChangeAspect="1"/>
          </p:cNvPicPr>
          <p:nvPr/>
        </p:nvPicPr>
        <p:blipFill>
          <a:blip r:embed="rId7"/>
          <a:srcRect/>
          <a:stretch>
            <a:fillRect/>
          </a:stretch>
        </p:blipFill>
        <p:spPr bwMode="auto">
          <a:xfrm>
            <a:off x="4648200" y="3275012"/>
            <a:ext cx="2971800" cy="297180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Fluorescence imaging</a:t>
            </a:r>
            <a:endParaRPr lang="en-US" dirty="0"/>
          </a:p>
        </p:txBody>
      </p:sp>
      <p:pic>
        <p:nvPicPr>
          <p:cNvPr id="5" name="Picture 4"/>
          <p:cNvPicPr>
            <a:picLocks noChangeAspect="1"/>
          </p:cNvPicPr>
          <p:nvPr/>
        </p:nvPicPr>
        <p:blipFill>
          <a:blip r:embed="rId2"/>
          <a:srcRect t="9882" b="54112"/>
          <a:stretch>
            <a:fillRect/>
          </a:stretch>
        </p:blipFill>
        <p:spPr bwMode="auto">
          <a:xfrm>
            <a:off x="1751383" y="2291472"/>
            <a:ext cx="2971800" cy="1522304"/>
          </a:xfrm>
          <a:prstGeom prst="rect">
            <a:avLst/>
          </a:prstGeom>
          <a:ln>
            <a:noFill/>
          </a:ln>
          <a:effectLst>
            <a:outerShdw blurRad="190500" algn="tl" rotWithShape="0">
              <a:srgbClr val="000000">
                <a:alpha val="70000"/>
              </a:srgbClr>
            </a:outerShdw>
          </a:effectLst>
        </p:spPr>
      </p:pic>
      <p:pic>
        <p:nvPicPr>
          <p:cNvPr id="7" name="Picture 5" descr="Image9"/>
          <p:cNvPicPr>
            <a:picLocks noChangeArrowheads="1"/>
          </p:cNvPicPr>
          <p:nvPr/>
        </p:nvPicPr>
        <p:blipFill>
          <a:blip r:embed="rId3"/>
          <a:srcRect t="9381" b="18221"/>
          <a:stretch>
            <a:fillRect/>
          </a:stretch>
        </p:blipFill>
        <p:spPr bwMode="auto">
          <a:xfrm>
            <a:off x="4841090" y="3946603"/>
            <a:ext cx="2969400" cy="1539797"/>
          </a:xfrm>
          <a:prstGeom prst="rect">
            <a:avLst/>
          </a:prstGeom>
          <a:ln>
            <a:noFill/>
          </a:ln>
          <a:effectLst>
            <a:outerShdw blurRad="190500" algn="tl" rotWithShape="0">
              <a:srgbClr val="000000">
                <a:alpha val="70000"/>
              </a:srgbClr>
            </a:outerShdw>
          </a:effectLst>
        </p:spPr>
      </p:pic>
      <p:pic>
        <p:nvPicPr>
          <p:cNvPr id="8" name="Picture 6" descr="Image8"/>
          <p:cNvPicPr>
            <a:picLocks noChangeAspect="1" noChangeArrowheads="1"/>
          </p:cNvPicPr>
          <p:nvPr/>
        </p:nvPicPr>
        <p:blipFill>
          <a:blip r:embed="rId4"/>
          <a:srcRect t="8891" b="18401"/>
          <a:stretch>
            <a:fillRect/>
          </a:stretch>
        </p:blipFill>
        <p:spPr bwMode="auto">
          <a:xfrm>
            <a:off x="4838690" y="2290145"/>
            <a:ext cx="2969400" cy="1531047"/>
          </a:xfrm>
          <a:prstGeom prst="rect">
            <a:avLst/>
          </a:prstGeom>
          <a:ln>
            <a:noFill/>
          </a:ln>
          <a:effectLst>
            <a:outerShdw blurRad="190500" algn="tl" rotWithShape="0">
              <a:srgbClr val="000000">
                <a:alpha val="70000"/>
              </a:srgbClr>
            </a:outerShdw>
          </a:effectLst>
        </p:spPr>
      </p:pic>
      <p:pic>
        <p:nvPicPr>
          <p:cNvPr id="10" name="Picture 4"/>
          <p:cNvPicPr>
            <a:picLocks noChangeAspect="1"/>
          </p:cNvPicPr>
          <p:nvPr/>
        </p:nvPicPr>
        <p:blipFill>
          <a:blip r:embed="rId2"/>
          <a:srcRect t="61510" b="2411"/>
          <a:stretch>
            <a:fillRect/>
          </a:stretch>
        </p:blipFill>
        <p:spPr bwMode="auto">
          <a:xfrm>
            <a:off x="1752600" y="3946603"/>
            <a:ext cx="2971800" cy="1525388"/>
          </a:xfrm>
          <a:prstGeom prst="rect">
            <a:avLst/>
          </a:prstGeom>
          <a:ln>
            <a:noFill/>
          </a:ln>
          <a:effectLst>
            <a:outerShdw blurRad="190500" algn="tl" rotWithShape="0">
              <a:srgbClr val="000000">
                <a:alpha val="70000"/>
              </a:srgbClr>
            </a:outerShdw>
          </a:effectLst>
        </p:spPr>
      </p:pic>
      <p:cxnSp>
        <p:nvCxnSpPr>
          <p:cNvPr id="11" name="Straight Connector 10"/>
          <p:cNvCxnSpPr/>
          <p:nvPr/>
        </p:nvCxnSpPr>
        <p:spPr bwMode="auto">
          <a:xfrm>
            <a:off x="1676400" y="3817937"/>
            <a:ext cx="6181725" cy="158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33400" y="2895600"/>
            <a:ext cx="1034257" cy="461665"/>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l-GR" sz="2400" b="1" dirty="0" smtClean="0"/>
              <a:t>γ</a:t>
            </a:r>
            <a:r>
              <a:rPr lang="en-US" sz="2400" b="1" dirty="0" smtClean="0"/>
              <a:t>H2AX</a:t>
            </a:r>
            <a:endParaRPr lang="en-US" sz="2400" b="1" dirty="0"/>
          </a:p>
        </p:txBody>
      </p:sp>
      <p:sp>
        <p:nvSpPr>
          <p:cNvPr id="13" name="TextBox 12"/>
          <p:cNvSpPr txBox="1"/>
          <p:nvPr/>
        </p:nvSpPr>
        <p:spPr>
          <a:xfrm>
            <a:off x="721408" y="4338935"/>
            <a:ext cx="802592" cy="461665"/>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2400" b="1" dirty="0" smtClean="0"/>
              <a:t>DAPI</a:t>
            </a:r>
            <a:endParaRPr lang="en-US" sz="2400" b="1" dirty="0"/>
          </a:p>
        </p:txBody>
      </p:sp>
      <p:sp>
        <p:nvSpPr>
          <p:cNvPr id="14" name="TextBox 13"/>
          <p:cNvSpPr txBox="1"/>
          <p:nvPr/>
        </p:nvSpPr>
        <p:spPr>
          <a:xfrm>
            <a:off x="2819400" y="1671935"/>
            <a:ext cx="899926" cy="461665"/>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US" sz="2400" b="1" dirty="0" smtClean="0"/>
              <a:t>~2 </a:t>
            </a:r>
            <a:r>
              <a:rPr lang="en-US" sz="2400" b="1" dirty="0" err="1" smtClean="0"/>
              <a:t>Gy</a:t>
            </a:r>
            <a:endParaRPr lang="en-US" sz="2400" b="1" dirty="0"/>
          </a:p>
        </p:txBody>
      </p:sp>
      <p:sp>
        <p:nvSpPr>
          <p:cNvPr id="15" name="TextBox 14"/>
          <p:cNvSpPr txBox="1"/>
          <p:nvPr/>
        </p:nvSpPr>
        <p:spPr>
          <a:xfrm>
            <a:off x="5791200" y="1671935"/>
            <a:ext cx="1137171" cy="461665"/>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US" sz="2400" b="1" dirty="0" smtClean="0"/>
              <a:t>~0.3 </a:t>
            </a:r>
            <a:r>
              <a:rPr lang="en-US" sz="2400" b="1" dirty="0" err="1" smtClean="0"/>
              <a:t>Gy</a:t>
            </a:r>
            <a:endParaRPr lang="en-US" sz="2400" b="1"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3" name="Content Placeholder 2"/>
          <p:cNvSpPr>
            <a:spLocks noGrp="1"/>
          </p:cNvSpPr>
          <p:nvPr>
            <p:ph idx="1"/>
          </p:nvPr>
        </p:nvSpPr>
        <p:spPr/>
        <p:txBody>
          <a:bodyPr/>
          <a:lstStyle/>
          <a:p>
            <a:r>
              <a:rPr lang="en-US" dirty="0" smtClean="0"/>
              <a:t>Increase in temperature of the x-ray tube generator – reduce duty cycle and take breaks between </a:t>
            </a:r>
            <a:r>
              <a:rPr lang="en-US" dirty="0" smtClean="0"/>
              <a:t>irradiations</a:t>
            </a:r>
          </a:p>
          <a:p>
            <a:r>
              <a:rPr lang="en-US" dirty="0" smtClean="0"/>
              <a:t>Tissue segmentation using </a:t>
            </a:r>
            <a:r>
              <a:rPr lang="en-US" dirty="0" err="1" smtClean="0"/>
              <a:t>DEmCT</a:t>
            </a:r>
            <a:r>
              <a:rPr lang="en-US" dirty="0" smtClean="0"/>
              <a:t> imaging is limited by </a:t>
            </a:r>
            <a:r>
              <a:rPr lang="en-US" dirty="0" err="1" smtClean="0"/>
              <a:t>microCT</a:t>
            </a:r>
            <a:r>
              <a:rPr lang="en-US" dirty="0" smtClean="0"/>
              <a:t>  image quality. Noise has to be reduced.</a:t>
            </a:r>
          </a:p>
          <a:p>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 GE </a:t>
            </a:r>
            <a:r>
              <a:rPr lang="en-US" dirty="0" err="1" smtClean="0"/>
              <a:t>microCT</a:t>
            </a:r>
            <a:r>
              <a:rPr lang="en-US" dirty="0" smtClean="0"/>
              <a:t> scanner was successfully modified for delivery of radiation to small animals</a:t>
            </a:r>
            <a:r>
              <a:rPr lang="en-US" dirty="0" smtClean="0"/>
              <a:t>.</a:t>
            </a:r>
          </a:p>
          <a:p>
            <a:r>
              <a:rPr lang="en-US" dirty="0" smtClean="0"/>
              <a:t>MC treatment planning is close to its final version.</a:t>
            </a:r>
          </a:p>
          <a:p>
            <a:r>
              <a:rPr lang="en-US" dirty="0" smtClean="0"/>
              <a:t>Inverse treatment planning is being </a:t>
            </a:r>
            <a:r>
              <a:rPr lang="en-US" dirty="0" smtClean="0"/>
              <a:t>incorporated.</a:t>
            </a:r>
            <a:endParaRPr lang="en-US" dirty="0" smtClean="0"/>
          </a:p>
          <a:p>
            <a:r>
              <a:rPr lang="en-US" dirty="0" smtClean="0"/>
              <a:t>More </a:t>
            </a:r>
            <a:r>
              <a:rPr lang="en-US" dirty="0" smtClean="0"/>
              <a:t>than 20 mice have been irradiated.</a:t>
            </a:r>
          </a:p>
          <a:p>
            <a:r>
              <a:rPr lang="en-US" dirty="0" smtClean="0"/>
              <a:t>Ready to irradiate more animals and study the response of various tumors/tissues to radiation.</a:t>
            </a:r>
          </a:p>
          <a:p>
            <a:r>
              <a:rPr lang="en-US" dirty="0" smtClean="0"/>
              <a:t>For less than $25,000 (plus a </a:t>
            </a:r>
            <a:r>
              <a:rPr lang="en-US" dirty="0" err="1" smtClean="0"/>
              <a:t>microCT</a:t>
            </a:r>
            <a:r>
              <a:rPr lang="en-US" dirty="0" smtClean="0"/>
              <a:t> scanner).</a:t>
            </a:r>
          </a:p>
          <a:p>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Small animal irradiation</a:t>
            </a:r>
            <a:endParaRPr lang="en-US" dirty="0"/>
          </a:p>
        </p:txBody>
      </p:sp>
      <p:pic>
        <p:nvPicPr>
          <p:cNvPr id="4" name="Picture 2" descr="C:\DOCUME~1\ADMINI~1\LOCALS~1\Temp\VMwareDnD\bb6bbbf4\Image057.jpg"/>
          <p:cNvPicPr>
            <a:picLocks noChangeAspect="1" noChangeArrowheads="1"/>
          </p:cNvPicPr>
          <p:nvPr/>
        </p:nvPicPr>
        <p:blipFill>
          <a:blip r:embed="rId2">
            <a:lum bright="-10000"/>
          </a:blip>
          <a:srcRect/>
          <a:stretch>
            <a:fillRect/>
          </a:stretch>
        </p:blipFill>
        <p:spPr bwMode="auto">
          <a:xfrm>
            <a:off x="5029200" y="1143000"/>
            <a:ext cx="3657600" cy="4876800"/>
          </a:xfrm>
          <a:prstGeom prst="rect">
            <a:avLst/>
          </a:prstGeom>
          <a:ln w="88900" cap="sq" cmpd="thickThin">
            <a:solidFill>
              <a:srgbClr val="000000"/>
            </a:solidFill>
            <a:prstDash val="solid"/>
            <a:miter lim="800000"/>
          </a:ln>
          <a:effectLst>
            <a:innerShdw blurRad="76200">
              <a:srgbClr val="000000"/>
            </a:innerShdw>
          </a:effectLst>
        </p:spPr>
      </p:pic>
      <p:pic>
        <p:nvPicPr>
          <p:cNvPr id="5" name="Picture 3" descr="C:\DOCUME~1\ADMINI~1\LOCALS~1\Temp\VMwareDnD\f41f210f\Image055.jpg"/>
          <p:cNvPicPr>
            <a:picLocks noChangeAspect="1" noChangeArrowheads="1"/>
          </p:cNvPicPr>
          <p:nvPr/>
        </p:nvPicPr>
        <p:blipFill>
          <a:blip r:embed="rId3">
            <a:lum bright="-10000"/>
          </a:blip>
          <a:srcRect/>
          <a:stretch>
            <a:fillRect/>
          </a:stretch>
        </p:blipFill>
        <p:spPr bwMode="auto">
          <a:xfrm>
            <a:off x="762000" y="1143000"/>
            <a:ext cx="3657600" cy="4876800"/>
          </a:xfrm>
          <a:prstGeom prst="rect">
            <a:avLst/>
          </a:prstGeom>
          <a:ln w="88900" cap="sq" cmpd="thickThin">
            <a:solidFill>
              <a:srgbClr val="000000"/>
            </a:solidFill>
            <a:prstDash val="solid"/>
            <a:miter lim="800000"/>
          </a:ln>
          <a:effectLst>
            <a:innerShdw blurRad="76200">
              <a:srgbClr val="000000"/>
            </a:innerShdw>
          </a:effectLst>
        </p:spPr>
      </p:pic>
      <p:pic>
        <p:nvPicPr>
          <p:cNvPr id="6" name="Picture 4" descr="C:\DOCUME~1\ADMINI~1\LOCALS~1\Temp\VMwareDnD\b2e9a963\iphone_home.gif"/>
          <p:cNvPicPr>
            <a:picLocks noChangeAspect="1" noChangeArrowheads="1"/>
          </p:cNvPicPr>
          <p:nvPr/>
        </p:nvPicPr>
        <p:blipFill>
          <a:blip r:embed="rId4"/>
          <a:srcRect l="12667" t="4747" r="10000" b="6364"/>
          <a:stretch>
            <a:fillRect/>
          </a:stretch>
        </p:blipFill>
        <p:spPr bwMode="auto">
          <a:xfrm>
            <a:off x="3962400" y="2133600"/>
            <a:ext cx="1447800" cy="2745828"/>
          </a:xfrm>
          <a:prstGeom prst="rect">
            <a:avLst/>
          </a:prstGeom>
          <a:noFill/>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par>
                          <p:cTn id="15" fill="hold">
                            <p:stCondLst>
                              <p:cond delay="0"/>
                            </p:stCondLst>
                            <p:childTnLst>
                              <p:par>
                                <p:cTn id="16" presetID="32" presetClass="emph" presetSubtype="0" repeatCount="3000" fill="hold" nodeType="afterEffect">
                                  <p:stCondLst>
                                    <p:cond delay="0"/>
                                  </p:stCondLst>
                                  <p:childTnLst>
                                    <p:animClr clrSpc="rgb">
                                      <p:cBhvr override="childStyle">
                                        <p:cTn id="17" dur="50" fill="hold"/>
                                        <p:tgtEl>
                                          <p:spTgt spid="6"/>
                                        </p:tgtEl>
                                        <p:attrNameLst>
                                          <p:attrName>style.color</p:attrName>
                                        </p:attrNameLst>
                                      </p:cBhvr>
                                      <p:to>
                                        <a:schemeClr val="accent2"/>
                                      </p:to>
                                    </p:animClr>
                                    <p:animClr clrSpc="rgb">
                                      <p:cBhvr>
                                        <p:cTn id="18" dur="50" fill="hold"/>
                                        <p:tgtEl>
                                          <p:spTgt spid="6"/>
                                        </p:tgtEl>
                                        <p:attrNameLst>
                                          <p:attrName>fillcolor</p:attrName>
                                        </p:attrNameLst>
                                      </p:cBhvr>
                                      <p:to>
                                        <a:schemeClr val="accent2"/>
                                      </p:to>
                                    </p:animClr>
                                    <p:set>
                                      <p:cBhvr>
                                        <p:cTn id="19" dur="50" fill="hold"/>
                                        <p:tgtEl>
                                          <p:spTgt spid="6"/>
                                        </p:tgtEl>
                                        <p:attrNameLst>
                                          <p:attrName>fill.type</p:attrName>
                                        </p:attrNameLst>
                                      </p:cBhvr>
                                      <p:to>
                                        <p:strVal val="solid"/>
                                      </p:to>
                                    </p:set>
                                    <p:set>
                                      <p:cBhvr>
                                        <p:cTn id="20" dur="50" fill="hold"/>
                                        <p:tgtEl>
                                          <p:spTgt spid="6"/>
                                        </p:tgtEl>
                                        <p:attrNameLst>
                                          <p:attrName>fill.on</p:attrName>
                                        </p:attrNameLst>
                                      </p:cBhvr>
                                      <p:to>
                                        <p:strVal val="true"/>
                                      </p:to>
                                    </p:set>
                                    <p:animRot by="120000">
                                      <p:cBhvr>
                                        <p:cTn id="21" dur="50" fill="hold">
                                          <p:stCondLst>
                                            <p:cond delay="0"/>
                                          </p:stCondLst>
                                        </p:cTn>
                                        <p:tgtEl>
                                          <p:spTgt spid="6"/>
                                        </p:tgtEl>
                                        <p:attrNameLst>
                                          <p:attrName>r</p:attrName>
                                        </p:attrNameLst>
                                      </p:cBhvr>
                                    </p:animRot>
                                    <p:animRot by="-240000">
                                      <p:cBhvr>
                                        <p:cTn id="22" dur="100" fill="hold">
                                          <p:stCondLst>
                                            <p:cond delay="100"/>
                                          </p:stCondLst>
                                        </p:cTn>
                                        <p:tgtEl>
                                          <p:spTgt spid="6"/>
                                        </p:tgtEl>
                                        <p:attrNameLst>
                                          <p:attrName>r</p:attrName>
                                        </p:attrNameLst>
                                      </p:cBhvr>
                                    </p:animRot>
                                    <p:animRot by="240000">
                                      <p:cBhvr>
                                        <p:cTn id="23" dur="100" fill="hold">
                                          <p:stCondLst>
                                            <p:cond delay="200"/>
                                          </p:stCondLst>
                                        </p:cTn>
                                        <p:tgtEl>
                                          <p:spTgt spid="6"/>
                                        </p:tgtEl>
                                        <p:attrNameLst>
                                          <p:attrName>r</p:attrName>
                                        </p:attrNameLst>
                                      </p:cBhvr>
                                    </p:animRot>
                                    <p:animRot by="-240000">
                                      <p:cBhvr>
                                        <p:cTn id="24" dur="100" fill="hold">
                                          <p:stCondLst>
                                            <p:cond delay="300"/>
                                          </p:stCondLst>
                                        </p:cTn>
                                        <p:tgtEl>
                                          <p:spTgt spid="6"/>
                                        </p:tgtEl>
                                        <p:attrNameLst>
                                          <p:attrName>r</p:attrName>
                                        </p:attrNameLst>
                                      </p:cBhvr>
                                    </p:animRot>
                                    <p:animRot by="120000">
                                      <p:cBhvr>
                                        <p:cTn id="25" dur="100" fill="hold">
                                          <p:stCondLst>
                                            <p:cond delay="400"/>
                                          </p:stCondLst>
                                        </p:cTn>
                                        <p:tgtEl>
                                          <p:spTgt spid="6"/>
                                        </p:tgtEl>
                                        <p:attrNameLst>
                                          <p:attrName>r</p:attrName>
                                        </p:attrNameLst>
                                      </p:cBhvr>
                                    </p:animRot>
                                  </p:childTnLst>
                                </p:cTn>
                              </p:par>
                            </p:childTnLst>
                          </p:cTn>
                        </p:par>
                        <p:par>
                          <p:cTn id="26" fill="hold">
                            <p:stCondLst>
                              <p:cond delay="1500"/>
                            </p:stCondLst>
                            <p:childTnLst>
                              <p:par>
                                <p:cTn id="27" presetID="10" presetClass="exit" presetSubtype="0" fill="hold" nodeType="afterEffect">
                                  <p:stCondLst>
                                    <p:cond delay="0"/>
                                  </p:stCondLst>
                                  <p:childTnLst>
                                    <p:animEffect transition="out" filter="fade">
                                      <p:cBhvr>
                                        <p:cTn id="28" dur="1000"/>
                                        <p:tgtEl>
                                          <p:spTgt spid="6"/>
                                        </p:tgtEl>
                                      </p:cBhvr>
                                    </p:animEffect>
                                    <p:set>
                                      <p:cBhvr>
                                        <p:cTn id="29" dur="1" fill="hold">
                                          <p:stCondLst>
                                            <p:cond delay="999"/>
                                          </p:stCondLst>
                                        </p:cTn>
                                        <p:tgtEl>
                                          <p:spTgt spid="6"/>
                                        </p:tgtEl>
                                        <p:attrNameLst>
                                          <p:attrName>style.visibility</p:attrName>
                                        </p:attrNameLst>
                                      </p:cBhvr>
                                      <p:to>
                                        <p:strVal val="hidden"/>
                                      </p:to>
                                    </p:set>
                                  </p:childTnLst>
                                </p:cTn>
                              </p:par>
                              <p:par>
                                <p:cTn id="30" presetID="31" presetClass="entr" presetSubtype="0" fill="hold" nodeType="withEffect">
                                  <p:stCondLst>
                                    <p:cond delay="0"/>
                                  </p:stCondLst>
                                  <p:iterate type="lt">
                                    <p:tmPct val="5000"/>
                                  </p:iterate>
                                  <p:childTnLst>
                                    <p:set>
                                      <p:cBhvr>
                                        <p:cTn id="31" dur="1" fill="hold">
                                          <p:stCondLst>
                                            <p:cond delay="0"/>
                                          </p:stCondLst>
                                        </p:cTn>
                                        <p:tgtEl>
                                          <p:spTgt spid="4"/>
                                        </p:tgtEl>
                                        <p:attrNameLst>
                                          <p:attrName>style.visibility</p:attrName>
                                        </p:attrNameLst>
                                      </p:cBhvr>
                                      <p:to>
                                        <p:strVal val="visible"/>
                                      </p:to>
                                    </p:set>
                                    <p:anim calcmode="lin" valueType="num">
                                      <p:cBhvr>
                                        <p:cTn id="32" dur="1000" fill="hold"/>
                                        <p:tgtEl>
                                          <p:spTgt spid="4"/>
                                        </p:tgtEl>
                                        <p:attrNameLst>
                                          <p:attrName>ppt_w</p:attrName>
                                        </p:attrNameLst>
                                      </p:cBhvr>
                                      <p:tavLst>
                                        <p:tav tm="0">
                                          <p:val>
                                            <p:fltVal val="0"/>
                                          </p:val>
                                        </p:tav>
                                        <p:tav tm="100000">
                                          <p:val>
                                            <p:strVal val="#ppt_w"/>
                                          </p:val>
                                        </p:tav>
                                      </p:tavLst>
                                    </p:anim>
                                    <p:anim calcmode="lin" valueType="num">
                                      <p:cBhvr>
                                        <p:cTn id="33" dur="1000" fill="hold"/>
                                        <p:tgtEl>
                                          <p:spTgt spid="4"/>
                                        </p:tgtEl>
                                        <p:attrNameLst>
                                          <p:attrName>ppt_h</p:attrName>
                                        </p:attrNameLst>
                                      </p:cBhvr>
                                      <p:tavLst>
                                        <p:tav tm="0">
                                          <p:val>
                                            <p:fltVal val="0"/>
                                          </p:val>
                                        </p:tav>
                                        <p:tav tm="100000">
                                          <p:val>
                                            <p:strVal val="#ppt_h"/>
                                          </p:val>
                                        </p:tav>
                                      </p:tavLst>
                                    </p:anim>
                                    <p:anim calcmode="lin" valueType="num">
                                      <p:cBhvr>
                                        <p:cTn id="34" dur="1000" fill="hold"/>
                                        <p:tgtEl>
                                          <p:spTgt spid="4"/>
                                        </p:tgtEl>
                                        <p:attrNameLst>
                                          <p:attrName>style.rotation</p:attrName>
                                        </p:attrNameLst>
                                      </p:cBhvr>
                                      <p:tavLst>
                                        <p:tav tm="0">
                                          <p:val>
                                            <p:fltVal val="90"/>
                                          </p:val>
                                        </p:tav>
                                        <p:tav tm="100000">
                                          <p:val>
                                            <p:fltVal val="0"/>
                                          </p:val>
                                        </p:tav>
                                      </p:tavLst>
                                    </p:anim>
                                    <p:animEffect transition="in" filter="fade">
                                      <p:cBhvr>
                                        <p:cTn id="3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DOCUME~1\ADMINI~1\LOCALS~1\Temp\VMwareDnD\bd4db000\Picture 29.png"/>
          <p:cNvPicPr>
            <a:picLocks noChangeAspect="1" noChangeArrowheads="1"/>
          </p:cNvPicPr>
          <p:nvPr/>
        </p:nvPicPr>
        <p:blipFill>
          <a:blip r:embed="rId2">
            <a:lum bright="70000" contrast="-71000"/>
          </a:blip>
          <a:srcRect/>
          <a:stretch>
            <a:fillRect/>
          </a:stretch>
        </p:blipFill>
        <p:spPr bwMode="auto">
          <a:xfrm>
            <a:off x="3505200" y="1600200"/>
            <a:ext cx="4937124" cy="3502876"/>
          </a:xfrm>
          <a:prstGeom prst="rect">
            <a:avLst/>
          </a:prstGeom>
          <a:noFill/>
        </p:spPr>
      </p:pic>
      <p:pic>
        <p:nvPicPr>
          <p:cNvPr id="1026" name="Picture 2" descr="C:\DOCUME~1\ADMINI~1\LOCALS~1\Temp\VMwareDnD\e23a1a3f\Picture 22.png"/>
          <p:cNvPicPr>
            <a:picLocks noChangeAspect="1" noChangeArrowheads="1"/>
          </p:cNvPicPr>
          <p:nvPr/>
        </p:nvPicPr>
        <p:blipFill>
          <a:blip r:embed="rId3">
            <a:lum bright="79000" contrast="-74000"/>
          </a:blip>
          <a:srcRect l="2832" t="2222" r="6541" b="4444"/>
          <a:stretch>
            <a:fillRect/>
          </a:stretch>
        </p:blipFill>
        <p:spPr bwMode="auto">
          <a:xfrm>
            <a:off x="762000" y="1752600"/>
            <a:ext cx="2438400" cy="3200400"/>
          </a:xfrm>
          <a:prstGeom prst="rect">
            <a:avLst/>
          </a:prstGeom>
          <a:noFill/>
        </p:spPr>
      </p:pic>
      <p:sp>
        <p:nvSpPr>
          <p:cNvPr id="2" name="Title 1"/>
          <p:cNvSpPr>
            <a:spLocks noGrp="1"/>
          </p:cNvSpPr>
          <p:nvPr>
            <p:ph type="title"/>
          </p:nvPr>
        </p:nvSpPr>
        <p:spPr>
          <a:xfrm>
            <a:off x="457200" y="76200"/>
            <a:ext cx="8229600" cy="1143000"/>
          </a:xfrm>
        </p:spPr>
        <p:txBody>
          <a:bodyPr/>
          <a:lstStyle/>
          <a:p>
            <a:r>
              <a:rPr lang="en-US" dirty="0" smtClean="0"/>
              <a:t>Current small animal RT systems</a:t>
            </a:r>
            <a:endParaRPr lang="en-US" dirty="0"/>
          </a:p>
        </p:txBody>
      </p:sp>
      <p:sp>
        <p:nvSpPr>
          <p:cNvPr id="3" name="Content Placeholder 2"/>
          <p:cNvSpPr>
            <a:spLocks noGrp="1"/>
          </p:cNvSpPr>
          <p:nvPr>
            <p:ph idx="1"/>
          </p:nvPr>
        </p:nvSpPr>
        <p:spPr>
          <a:xfrm>
            <a:off x="457200" y="1219200"/>
            <a:ext cx="8229600" cy="4800600"/>
          </a:xfrm>
        </p:spPr>
        <p:txBody>
          <a:bodyPr>
            <a:normAutofit lnSpcReduction="10000"/>
          </a:bodyPr>
          <a:lstStyle/>
          <a:p>
            <a:r>
              <a:rPr lang="en-US" dirty="0" smtClean="0"/>
              <a:t>Washington University: </a:t>
            </a:r>
            <a:r>
              <a:rPr lang="en-US" baseline="30000" dirty="0" smtClean="0"/>
              <a:t>192</a:t>
            </a:r>
            <a:r>
              <a:rPr lang="en-US" dirty="0" smtClean="0"/>
              <a:t>Ir with fixed collimators</a:t>
            </a:r>
          </a:p>
          <a:p>
            <a:r>
              <a:rPr lang="en-US" dirty="0" smtClean="0"/>
              <a:t>John Hopkins University: imaging with 120kVp, treatment with 225kVp non-coplanar beams</a:t>
            </a:r>
          </a:p>
          <a:p>
            <a:r>
              <a:rPr lang="en-US" dirty="0" smtClean="0"/>
              <a:t>Princess Margaret Hospital: a </a:t>
            </a:r>
            <a:r>
              <a:rPr lang="en-US" dirty="0" err="1" smtClean="0"/>
              <a:t>decomissioned</a:t>
            </a:r>
            <a:r>
              <a:rPr lang="en-US" dirty="0" smtClean="0"/>
              <a:t> simulator tube for imaging and 225kVp beam for treatment</a:t>
            </a:r>
          </a:p>
          <a:p>
            <a:r>
              <a:rPr lang="en-US" dirty="0" smtClean="0"/>
              <a:t>Stanford: modified </a:t>
            </a:r>
            <a:r>
              <a:rPr lang="en-US" dirty="0" err="1" smtClean="0"/>
              <a:t>microCT</a:t>
            </a:r>
            <a:r>
              <a:rPr lang="en-US" dirty="0" smtClean="0"/>
              <a:t> scanner with 120kVp beam for both imaging and treatment</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Stanford small animal radiotherapy</a:t>
            </a:r>
            <a:endParaRPr lang="en-US" dirty="0"/>
          </a:p>
        </p:txBody>
      </p:sp>
      <p:sp>
        <p:nvSpPr>
          <p:cNvPr id="3" name="Content Placeholder 2"/>
          <p:cNvSpPr>
            <a:spLocks noGrp="1"/>
          </p:cNvSpPr>
          <p:nvPr>
            <p:ph idx="1"/>
          </p:nvPr>
        </p:nvSpPr>
        <p:spPr>
          <a:xfrm>
            <a:off x="457200" y="1371600"/>
            <a:ext cx="8229600" cy="4525963"/>
          </a:xfrm>
        </p:spPr>
        <p:txBody>
          <a:bodyPr/>
          <a:lstStyle/>
          <a:p>
            <a:r>
              <a:rPr lang="en-US" dirty="0" smtClean="0"/>
              <a:t>Based on an </a:t>
            </a:r>
            <a:r>
              <a:rPr lang="en-US" dirty="0" err="1" smtClean="0"/>
              <a:t>eXplore</a:t>
            </a:r>
            <a:r>
              <a:rPr lang="en-US" dirty="0" smtClean="0"/>
              <a:t> RS120 </a:t>
            </a:r>
            <a:r>
              <a:rPr lang="en-US" dirty="0" err="1" smtClean="0"/>
              <a:t>microCT</a:t>
            </a:r>
            <a:r>
              <a:rPr lang="en-US" dirty="0" smtClean="0"/>
              <a:t> scanner</a:t>
            </a:r>
            <a:endParaRPr lang="en-US" dirty="0"/>
          </a:p>
        </p:txBody>
      </p:sp>
      <p:pic>
        <p:nvPicPr>
          <p:cNvPr id="4" name="Picture 5"/>
          <p:cNvPicPr>
            <a:picLocks/>
          </p:cNvPicPr>
          <p:nvPr/>
        </p:nvPicPr>
        <p:blipFill>
          <a:blip r:embed="rId3"/>
          <a:srcRect/>
          <a:stretch>
            <a:fillRect/>
          </a:stretch>
        </p:blipFill>
        <p:spPr bwMode="auto">
          <a:xfrm>
            <a:off x="2286000" y="2286000"/>
            <a:ext cx="4419600" cy="388620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r>
              <a:rPr lang="en-US" dirty="0" smtClean="0"/>
              <a:t>Turning an imaging device into a treatment machine</a:t>
            </a:r>
            <a:endParaRPr lang="en-US" dirty="0"/>
          </a:p>
        </p:txBody>
      </p:sp>
      <p:sp>
        <p:nvSpPr>
          <p:cNvPr id="3" name="Content Placeholder 2"/>
          <p:cNvSpPr>
            <a:spLocks noGrp="1"/>
          </p:cNvSpPr>
          <p:nvPr>
            <p:ph idx="1"/>
          </p:nvPr>
        </p:nvSpPr>
        <p:spPr>
          <a:xfrm>
            <a:off x="457200" y="2133600"/>
            <a:ext cx="8229600" cy="3810000"/>
          </a:xfrm>
        </p:spPr>
        <p:txBody>
          <a:bodyPr>
            <a:normAutofit lnSpcReduction="10000"/>
          </a:bodyPr>
          <a:lstStyle/>
          <a:p>
            <a:r>
              <a:rPr lang="en-US" dirty="0" smtClean="0"/>
              <a:t>The tumor has to be positioned to the </a:t>
            </a:r>
            <a:r>
              <a:rPr lang="en-US" dirty="0" err="1" smtClean="0"/>
              <a:t>isocenter</a:t>
            </a:r>
            <a:r>
              <a:rPr lang="en-US" dirty="0" smtClean="0"/>
              <a:t> of the </a:t>
            </a:r>
            <a:r>
              <a:rPr lang="en-US" dirty="0" err="1" smtClean="0"/>
              <a:t>microCT</a:t>
            </a:r>
            <a:r>
              <a:rPr lang="en-US" dirty="0" smtClean="0"/>
              <a:t> scanner for treatment – </a:t>
            </a:r>
            <a:r>
              <a:rPr lang="en-US" dirty="0" smtClean="0">
                <a:solidFill>
                  <a:schemeClr val="accent1"/>
                </a:solidFill>
              </a:rPr>
              <a:t>two-dimensional translation stage.</a:t>
            </a:r>
          </a:p>
          <a:p>
            <a:endParaRPr lang="en-US" dirty="0" smtClean="0">
              <a:solidFill>
                <a:schemeClr val="accent1"/>
              </a:solidFill>
            </a:endParaRPr>
          </a:p>
          <a:p>
            <a:r>
              <a:rPr lang="en-US" dirty="0" smtClean="0"/>
              <a:t>The photon beam has to be conformal to the shape of the tumor – </a:t>
            </a:r>
            <a:r>
              <a:rPr lang="en-US" dirty="0" smtClean="0">
                <a:solidFill>
                  <a:schemeClr val="accent1"/>
                </a:solidFill>
              </a:rPr>
              <a:t>two-stage variable aperture collimator.</a:t>
            </a:r>
            <a:endParaRPr lang="en-US" dirty="0">
              <a:solidFill>
                <a:schemeClr val="accent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Two-dimensional translation stage</a:t>
            </a:r>
            <a:endParaRPr lang="en-US" dirty="0"/>
          </a:p>
        </p:txBody>
      </p:sp>
      <p:sp>
        <p:nvSpPr>
          <p:cNvPr id="3" name="Content Placeholder 2"/>
          <p:cNvSpPr>
            <a:spLocks noGrp="1"/>
          </p:cNvSpPr>
          <p:nvPr>
            <p:ph idx="1"/>
          </p:nvPr>
        </p:nvSpPr>
        <p:spPr>
          <a:xfrm>
            <a:off x="457200" y="1112837"/>
            <a:ext cx="8229600" cy="4525963"/>
          </a:xfrm>
        </p:spPr>
        <p:txBody>
          <a:bodyPr/>
          <a:lstStyle/>
          <a:p>
            <a:r>
              <a:rPr lang="en-US" dirty="0" smtClean="0"/>
              <a:t>Mounted on the </a:t>
            </a:r>
            <a:r>
              <a:rPr lang="en-US" dirty="0" err="1" smtClean="0"/>
              <a:t>microCT</a:t>
            </a:r>
            <a:r>
              <a:rPr lang="en-US" dirty="0" smtClean="0"/>
              <a:t> couch (</a:t>
            </a:r>
            <a:r>
              <a:rPr lang="en-US" i="1" dirty="0" smtClean="0"/>
              <a:t>z</a:t>
            </a:r>
            <a:r>
              <a:rPr lang="en-US" dirty="0" smtClean="0"/>
              <a:t> axis), moves in </a:t>
            </a:r>
            <a:r>
              <a:rPr lang="en-US" i="1" dirty="0" smtClean="0"/>
              <a:t>x</a:t>
            </a:r>
            <a:r>
              <a:rPr lang="en-US" dirty="0" smtClean="0"/>
              <a:t> and </a:t>
            </a:r>
            <a:r>
              <a:rPr lang="en-US" i="1" dirty="0" smtClean="0"/>
              <a:t>y</a:t>
            </a:r>
            <a:r>
              <a:rPr lang="en-US" dirty="0" smtClean="0"/>
              <a:t>, controlled by a software (written in?) from the </a:t>
            </a:r>
            <a:r>
              <a:rPr lang="en-US" dirty="0" err="1" smtClean="0"/>
              <a:t>microCT</a:t>
            </a:r>
            <a:r>
              <a:rPr lang="en-US" dirty="0" smtClean="0"/>
              <a:t> computer.</a:t>
            </a:r>
            <a:endParaRPr lang="en-US" dirty="0"/>
          </a:p>
        </p:txBody>
      </p:sp>
      <p:pic>
        <p:nvPicPr>
          <p:cNvPr id="4" name="Picture 2"/>
          <p:cNvPicPr>
            <a:picLocks/>
          </p:cNvPicPr>
          <p:nvPr/>
        </p:nvPicPr>
        <p:blipFill>
          <a:blip r:embed="rId2"/>
          <a:srcRect r="14600"/>
          <a:stretch>
            <a:fillRect/>
          </a:stretch>
        </p:blipFill>
        <p:spPr bwMode="auto">
          <a:xfrm>
            <a:off x="1219200" y="2971800"/>
            <a:ext cx="3824604" cy="3188703"/>
          </a:xfrm>
          <a:prstGeom prst="rect">
            <a:avLst/>
          </a:prstGeom>
          <a:ln>
            <a:noFill/>
          </a:ln>
          <a:effectLst>
            <a:outerShdw blurRad="190500" algn="tl" rotWithShape="0">
              <a:srgbClr val="000000">
                <a:alpha val="70000"/>
              </a:srgbClr>
            </a:outerShdw>
          </a:effectLst>
        </p:spPr>
      </p:pic>
      <p:sp>
        <p:nvSpPr>
          <p:cNvPr id="5" name="TextBox 4"/>
          <p:cNvSpPr txBox="1"/>
          <p:nvPr/>
        </p:nvSpPr>
        <p:spPr>
          <a:xfrm>
            <a:off x="5410200" y="3752671"/>
            <a:ext cx="3048000" cy="1200329"/>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The reproducibility is better than 0.05mm in both directions.</a:t>
            </a:r>
            <a:endParaRPr lang="en-US" sz="24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Collimator</a:t>
            </a:r>
            <a:endParaRPr lang="en-US" dirty="0"/>
          </a:p>
        </p:txBody>
      </p:sp>
      <p:sp>
        <p:nvSpPr>
          <p:cNvPr id="3" name="Content Placeholder 2"/>
          <p:cNvSpPr>
            <a:spLocks noGrp="1"/>
          </p:cNvSpPr>
          <p:nvPr>
            <p:ph idx="1"/>
          </p:nvPr>
        </p:nvSpPr>
        <p:spPr>
          <a:xfrm>
            <a:off x="457200" y="1066800"/>
            <a:ext cx="8229600" cy="4525963"/>
          </a:xfrm>
        </p:spPr>
        <p:txBody>
          <a:bodyPr/>
          <a:lstStyle/>
          <a:p>
            <a:r>
              <a:rPr lang="en-US" dirty="0" smtClean="0"/>
              <a:t>A variable aperture collimator installed in the gantry between the x-ray source and the bore.</a:t>
            </a:r>
          </a:p>
          <a:p>
            <a:r>
              <a:rPr lang="en-US" dirty="0" smtClean="0"/>
              <a:t>0 – 102 mm (fully open for imaging)</a:t>
            </a:r>
            <a:endParaRPr lang="en-US" dirty="0"/>
          </a:p>
        </p:txBody>
      </p:sp>
      <p:pic>
        <p:nvPicPr>
          <p:cNvPr id="4" name="Picture 2"/>
          <p:cNvPicPr>
            <a:picLocks/>
          </p:cNvPicPr>
          <p:nvPr/>
        </p:nvPicPr>
        <p:blipFill>
          <a:blip r:embed="rId3"/>
          <a:srcRect r="1923"/>
          <a:stretch>
            <a:fillRect/>
          </a:stretch>
        </p:blipFill>
        <p:spPr bwMode="auto">
          <a:xfrm>
            <a:off x="914400" y="2971800"/>
            <a:ext cx="3886200" cy="3048000"/>
          </a:xfrm>
          <a:prstGeom prst="rect">
            <a:avLst/>
          </a:prstGeom>
          <a:ln>
            <a:noFill/>
          </a:ln>
          <a:effectLst>
            <a:outerShdw blurRad="190500" algn="tl" rotWithShape="0">
              <a:srgbClr val="000000">
                <a:alpha val="70000"/>
              </a:srgbClr>
            </a:outerShdw>
          </a:effectLst>
        </p:spPr>
      </p:pic>
      <p:pic>
        <p:nvPicPr>
          <p:cNvPr id="5" name="Picture 1"/>
          <p:cNvPicPr>
            <a:picLocks noChangeAspect="1"/>
          </p:cNvPicPr>
          <p:nvPr/>
        </p:nvPicPr>
        <p:blipFill>
          <a:blip r:embed="rId4" cstate="print"/>
          <a:srcRect l="52203" t="2911" r="2409"/>
          <a:stretch>
            <a:fillRect/>
          </a:stretch>
        </p:blipFill>
        <p:spPr bwMode="auto">
          <a:xfrm>
            <a:off x="5257800" y="2957193"/>
            <a:ext cx="2971800" cy="3062607"/>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Calibration of the collimator</a:t>
            </a:r>
            <a:endParaRPr lang="en-US" dirty="0"/>
          </a:p>
        </p:txBody>
      </p:sp>
      <p:sp>
        <p:nvSpPr>
          <p:cNvPr id="3" name="Content Placeholder 2"/>
          <p:cNvSpPr>
            <a:spLocks noGrp="1"/>
          </p:cNvSpPr>
          <p:nvPr>
            <p:ph idx="1"/>
          </p:nvPr>
        </p:nvSpPr>
        <p:spPr/>
        <p:txBody>
          <a:bodyPr>
            <a:normAutofit lnSpcReduction="10000"/>
          </a:bodyPr>
          <a:lstStyle/>
          <a:p>
            <a:r>
              <a:rPr lang="en-US" dirty="0" smtClean="0"/>
              <a:t>Physical aperture </a:t>
            </a:r>
            <a:r>
              <a:rPr lang="en-US" dirty="0" err="1" smtClean="0"/>
              <a:t>vs</a:t>
            </a:r>
            <a:r>
              <a:rPr lang="en-US" dirty="0" smtClean="0"/>
              <a:t> machine unit calibration</a:t>
            </a:r>
          </a:p>
          <a:p>
            <a:pPr lvl="1"/>
            <a:r>
              <a:rPr lang="en-US" dirty="0" smtClean="0"/>
              <a:t>Using solid cylinders with diameters ranging from 6mm to 36mm with precision of 0.025mm.</a:t>
            </a:r>
          </a:p>
          <a:p>
            <a:pPr lvl="1"/>
            <a:r>
              <a:rPr lang="en-US" dirty="0" smtClean="0"/>
              <a:t>Readings of the position sensor fit with a linear function.</a:t>
            </a:r>
          </a:p>
          <a:p>
            <a:r>
              <a:rPr lang="en-US" dirty="0" smtClean="0"/>
              <a:t>Collimator-beam axis alignment</a:t>
            </a:r>
          </a:p>
          <a:p>
            <a:pPr lvl="1"/>
            <a:r>
              <a:rPr lang="en-US" dirty="0" smtClean="0"/>
              <a:t>Displacement and tilting have to be minimized</a:t>
            </a:r>
          </a:p>
          <a:p>
            <a:pPr lvl="2"/>
            <a:r>
              <a:rPr lang="en-US" dirty="0" smtClean="0"/>
              <a:t>Split field test.</a:t>
            </a:r>
          </a:p>
          <a:p>
            <a:pPr lvl="2"/>
            <a:r>
              <a:rPr lang="en-US" dirty="0" smtClean="0"/>
              <a:t>Imaging of a fixed object at 0° and 180°.</a:t>
            </a:r>
          </a:p>
          <a:p>
            <a:pPr lvl="2"/>
            <a:r>
              <a:rPr lang="en-US" dirty="0" smtClean="0"/>
              <a:t>Evaluation of the hexagonal beam profiles.</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1611</TotalTime>
  <Words>3027</Words>
  <Application>Microsoft Office PowerPoint</Application>
  <PresentationFormat>On-screen Show (4:3)</PresentationFormat>
  <Paragraphs>203</Paragraphs>
  <Slides>38</Slides>
  <Notes>14</Notes>
  <HiddenSlides>0</HiddenSlides>
  <MMClips>1</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Development of a small animal irradiation system</vt:lpstr>
      <vt:lpstr>Small animal radiotherapy team</vt:lpstr>
      <vt:lpstr>Why small animal radiotherapy</vt:lpstr>
      <vt:lpstr>Current small animal RT systems</vt:lpstr>
      <vt:lpstr>Stanford small animal radiotherapy</vt:lpstr>
      <vt:lpstr>Turning an imaging device into a treatment machine</vt:lpstr>
      <vt:lpstr>Two-dimensional translation stage</vt:lpstr>
      <vt:lpstr>Collimator</vt:lpstr>
      <vt:lpstr>Calibration of the collimator</vt:lpstr>
      <vt:lpstr>Collimator beam-axis alignment</vt:lpstr>
      <vt:lpstr>Collimator performance</vt:lpstr>
      <vt:lpstr>Dosimetric characterization of the system</vt:lpstr>
      <vt:lpstr>Dosimetric measurements</vt:lpstr>
      <vt:lpstr>Dose rate as a function of beam size</vt:lpstr>
      <vt:lpstr>PDD and beam profiles</vt:lpstr>
      <vt:lpstr>Plan delivery</vt:lpstr>
      <vt:lpstr>Treatment planning system</vt:lpstr>
      <vt:lpstr>Monte Carlo treatment planning for small animal radiotherapy</vt:lpstr>
      <vt:lpstr>MC dose calculations</vt:lpstr>
      <vt:lpstr>Two calculation approaches: comparison</vt:lpstr>
      <vt:lpstr>Comparison of MC dose distributions to measurements</vt:lpstr>
      <vt:lpstr>Beam profiles</vt:lpstr>
      <vt:lpstr>Tissue segmentation</vt:lpstr>
      <vt:lpstr>Tissue segmentation - Results</vt:lpstr>
      <vt:lpstr>Dual-energy microCT (DEmCT) imaging</vt:lpstr>
      <vt:lpstr>DEmCT phantom: Results</vt:lpstr>
      <vt:lpstr>DEmCT of a frozen mouse</vt:lpstr>
      <vt:lpstr>RT_Image</vt:lpstr>
      <vt:lpstr>RT_Image and EGSnrc</vt:lpstr>
      <vt:lpstr>RT_Image is cool</vt:lpstr>
      <vt:lpstr>Phantom irradiation</vt:lpstr>
      <vt:lpstr>Mouse irradiation</vt:lpstr>
      <vt:lpstr>Mouse irradiation (cont.)</vt:lpstr>
      <vt:lpstr>Mouse irradiation plan</vt:lpstr>
      <vt:lpstr>Fluorescence imaging</vt:lpstr>
      <vt:lpstr>Discussion</vt:lpstr>
      <vt:lpstr>Conclusions</vt:lpstr>
      <vt:lpstr>Small animal irradiation</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of a small animal irradiation system</dc:title>
  <dc:creator>Magdalena Bazalova</dc:creator>
  <cp:lastModifiedBy>Magdalena Bazalova</cp:lastModifiedBy>
  <cp:revision>120</cp:revision>
  <dcterms:created xsi:type="dcterms:W3CDTF">2009-08-27T19:20:22Z</dcterms:created>
  <dcterms:modified xsi:type="dcterms:W3CDTF">2009-08-28T22:14:39Z</dcterms:modified>
</cp:coreProperties>
</file>