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1" r:id="rId6"/>
    <p:sldId id="269" r:id="rId7"/>
    <p:sldId id="262" r:id="rId8"/>
    <p:sldId id="265" r:id="rId9"/>
    <p:sldId id="263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8"/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37" autoAdjust="0"/>
  </p:normalViewPr>
  <p:slideViewPr>
    <p:cSldViewPr>
      <p:cViewPr varScale="1">
        <p:scale>
          <a:sx n="76" d="100"/>
          <a:sy n="76" d="100"/>
        </p:scale>
        <p:origin x="-11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AB02D-C9B1-461F-8F0D-DB8ACAC62C8F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76F5D-CF32-47C7-A5D0-E93387B17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AB02D-C9B1-461F-8F0D-DB8ACAC62C8F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76F5D-CF32-47C7-A5D0-E93387B17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AB02D-C9B1-461F-8F0D-DB8ACAC62C8F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76F5D-CF32-47C7-A5D0-E93387B17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AB02D-C9B1-461F-8F0D-DB8ACAC62C8F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76F5D-CF32-47C7-A5D0-E93387B17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AB02D-C9B1-461F-8F0D-DB8ACAC62C8F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76F5D-CF32-47C7-A5D0-E93387B17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AB02D-C9B1-461F-8F0D-DB8ACAC62C8F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76F5D-CF32-47C7-A5D0-E93387B17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AB02D-C9B1-461F-8F0D-DB8ACAC62C8F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76F5D-CF32-47C7-A5D0-E93387B17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AB02D-C9B1-461F-8F0D-DB8ACAC62C8F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76F5D-CF32-47C7-A5D0-E93387B17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AB02D-C9B1-461F-8F0D-DB8ACAC62C8F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76F5D-CF32-47C7-A5D0-E93387B17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AB02D-C9B1-461F-8F0D-DB8ACAC62C8F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76F5D-CF32-47C7-A5D0-E93387B17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AB02D-C9B1-461F-8F0D-DB8ACAC62C8F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76F5D-CF32-47C7-A5D0-E93387B17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457200" y="6475412"/>
            <a:ext cx="7696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93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2" name="Picture 25" descr="MIPS-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9" y="6035040"/>
            <a:ext cx="6098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3"/>
          <p:cNvSpPr txBox="1">
            <a:spLocks noChangeArrowheads="1"/>
          </p:cNvSpPr>
          <p:nvPr userDrawn="1"/>
        </p:nvSpPr>
        <p:spPr bwMode="auto">
          <a:xfrm>
            <a:off x="4724400" y="6288902"/>
            <a:ext cx="3962400" cy="72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01160" tIns="250580" rIns="501160" bIns="250580">
            <a:spAutoFit/>
          </a:bodyPr>
          <a:lstStyle/>
          <a:p>
            <a:pPr algn="r" defTabSz="5016500" eaLnBrk="0" hangingPunct="0">
              <a:lnSpc>
                <a:spcPct val="70000"/>
              </a:lnSpc>
              <a:defRPr/>
            </a:pPr>
            <a:r>
              <a:rPr lang="en-US" altLang="zh-CN" sz="1000" b="1" dirty="0">
                <a:solidFill>
                  <a:schemeClr val="bg1"/>
                </a:solidFill>
                <a:latin typeface="Helvetica Black" charset="0"/>
                <a:ea typeface="宋体" pitchFamily="2" charset="-122"/>
              </a:rPr>
              <a:t>Department  of  Radiation Oncology and BIO-X, School of Medicine </a:t>
            </a:r>
          </a:p>
        </p:txBody>
      </p:sp>
      <p:pic>
        <p:nvPicPr>
          <p:cNvPr id="41" name="Picture 26" descr="biox-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30353" y="6188128"/>
            <a:ext cx="304047" cy="50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8" descr="SOMShieldRe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56130" y="6172200"/>
            <a:ext cx="411670" cy="52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13"/>
          <p:cNvSpPr txBox="1">
            <a:spLocks noChangeArrowheads="1"/>
          </p:cNvSpPr>
          <p:nvPr userDrawn="1"/>
        </p:nvSpPr>
        <p:spPr bwMode="auto">
          <a:xfrm>
            <a:off x="6172200" y="6096000"/>
            <a:ext cx="2514600" cy="63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01160" tIns="250580" rIns="501160" bIns="250580">
            <a:spAutoFit/>
          </a:bodyPr>
          <a:lstStyle/>
          <a:p>
            <a:pPr algn="r" defTabSz="5016500" eaLnBrk="0" hangingPunct="0">
              <a:lnSpc>
                <a:spcPct val="70000"/>
              </a:lnSpc>
              <a:defRPr/>
            </a:pPr>
            <a:r>
              <a:rPr lang="en-US" altLang="zh-CN" sz="1200" b="1" dirty="0" smtClean="0">
                <a:solidFill>
                  <a:schemeClr val="bg1"/>
                </a:solidFill>
                <a:latin typeface="Helvetica Black" charset="0"/>
                <a:ea typeface="宋体" pitchFamily="2" charset="-122"/>
              </a:rPr>
              <a:t>Stanford University</a:t>
            </a:r>
            <a:endParaRPr lang="en-US" altLang="zh-CN" sz="1200" b="1" dirty="0">
              <a:solidFill>
                <a:schemeClr val="bg1"/>
              </a:solidFill>
              <a:latin typeface="Helvetica Black" charset="0"/>
              <a:ea typeface="宋体" pitchFamily="2" charset="-122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 userDrawn="1"/>
        </p:nvSpPr>
        <p:spPr bwMode="auto">
          <a:xfrm>
            <a:off x="228600" y="6320424"/>
            <a:ext cx="3962400" cy="61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01160" tIns="250580" rIns="501160" bIns="250580">
            <a:spAutoFit/>
          </a:bodyPr>
          <a:lstStyle/>
          <a:p>
            <a:pPr algn="l" defTabSz="5016500" eaLnBrk="0" hangingPunct="0">
              <a:lnSpc>
                <a:spcPct val="70000"/>
              </a:lnSpc>
              <a:defRPr/>
            </a:pPr>
            <a:r>
              <a:rPr lang="en-US" altLang="zh-CN" sz="1000" b="1" dirty="0" smtClean="0">
                <a:solidFill>
                  <a:schemeClr val="bg1"/>
                </a:solidFill>
                <a:latin typeface="Helvetica Black" charset="0"/>
                <a:ea typeface="宋体" pitchFamily="2" charset="-122"/>
              </a:rPr>
              <a:t>Molecular Imaging Program at Stanford</a:t>
            </a:r>
            <a:endParaRPr lang="en-US" altLang="zh-CN" sz="1000" b="1" dirty="0">
              <a:solidFill>
                <a:schemeClr val="bg1"/>
              </a:solidFill>
              <a:latin typeface="Helvetica Black" charset="0"/>
              <a:ea typeface="宋体" pitchFamily="2" charset="-122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 userDrawn="1"/>
        </p:nvSpPr>
        <p:spPr bwMode="auto">
          <a:xfrm>
            <a:off x="228600" y="6096000"/>
            <a:ext cx="2514600" cy="63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01160" tIns="250580" rIns="501160" bIns="250580">
            <a:spAutoFit/>
          </a:bodyPr>
          <a:lstStyle/>
          <a:p>
            <a:pPr algn="l" defTabSz="5016500" eaLnBrk="0" hangingPunct="0">
              <a:lnSpc>
                <a:spcPct val="70000"/>
              </a:lnSpc>
              <a:defRPr/>
            </a:pPr>
            <a:r>
              <a:rPr lang="en-US" altLang="zh-CN" sz="1200" b="1" dirty="0" smtClean="0">
                <a:solidFill>
                  <a:schemeClr val="bg1"/>
                </a:solidFill>
                <a:latin typeface="Helvetica Black" charset="0"/>
                <a:ea typeface="宋体" pitchFamily="2" charset="-122"/>
              </a:rPr>
              <a:t>MIPS</a:t>
            </a:r>
            <a:endParaRPr lang="en-US" altLang="zh-CN" sz="1200" b="1" dirty="0">
              <a:solidFill>
                <a:schemeClr val="bg1"/>
              </a:solidFill>
              <a:latin typeface="Helvetica Black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My%20Documents\ESTRO09\mouse_movie.avi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stanford-university-thu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667000"/>
            <a:ext cx="1295400" cy="19776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73977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 Carlo treatment planning for small animal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radiotherapy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4800600"/>
            <a:ext cx="7543800" cy="1752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Bazalova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H. Zhou, P.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Keall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E. Graves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Stanford University, CA, USA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DEmCT</a:t>
            </a:r>
            <a:r>
              <a:rPr lang="en-US" dirty="0" smtClean="0"/>
              <a:t> phantom: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7338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Z extracted with a reasonable accuracy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eam hardening does seem to play a role (will be investigated)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 is an important issue, image quality should be improved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DOCUME~1\ADMINI~1\LOCALS~1\Temp\VMwareDnD\640f991c\aapm4a.tiff"/>
          <p:cNvPicPr>
            <a:picLocks noChangeAspect="1" noChangeArrowheads="1"/>
          </p:cNvPicPr>
          <p:nvPr/>
        </p:nvPicPr>
        <p:blipFill>
          <a:blip r:embed="rId2"/>
          <a:srcRect l="4899" t="24876" r="5065" b="23653"/>
          <a:stretch>
            <a:fillRect/>
          </a:stretch>
        </p:blipFill>
        <p:spPr bwMode="auto">
          <a:xfrm>
            <a:off x="4114800" y="1676400"/>
            <a:ext cx="4840940" cy="358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DEmCT</a:t>
            </a:r>
            <a:r>
              <a:rPr lang="en-US" dirty="0" smtClean="0"/>
              <a:t> of a frozen mouse</a:t>
            </a:r>
            <a:endParaRPr lang="en-US" dirty="0"/>
          </a:p>
        </p:txBody>
      </p:sp>
      <p:pic>
        <p:nvPicPr>
          <p:cNvPr id="6146" name="Picture 2" descr="C:\DOCUME~1\ADMINI~1\LOCALS~1\Temp\VMwareDnD\7404a9c1\aapm3.tiff"/>
          <p:cNvPicPr>
            <a:picLocks noChangeAspect="1" noChangeArrowheads="1"/>
          </p:cNvPicPr>
          <p:nvPr/>
        </p:nvPicPr>
        <p:blipFill>
          <a:blip r:embed="rId3"/>
          <a:srcRect l="5065" t="21591" r="5065" b="21591"/>
          <a:stretch>
            <a:fillRect/>
          </a:stretch>
        </p:blipFill>
        <p:spPr bwMode="auto">
          <a:xfrm>
            <a:off x="4267200" y="2286000"/>
            <a:ext cx="4648200" cy="3803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mouse_mov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2646219"/>
            <a:ext cx="3352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organs of a mouse delineated and the mean HU of each organ used for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DEmCT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2743200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mouse extracted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ICRU human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 Carlo dose calculations using the </a:t>
            </a:r>
            <a:r>
              <a:rPr lang="en-US" dirty="0" err="1" smtClean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EGSnrc</a:t>
            </a:r>
            <a:r>
              <a:rPr lang="en-US" dirty="0" smtClean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codes for </a:t>
            </a:r>
            <a:r>
              <a:rPr lang="en-US" dirty="0" err="1" smtClean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microCT</a:t>
            </a:r>
            <a:r>
              <a:rPr lang="en-US" dirty="0" smtClean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-based small animal radiotherapy have been investigated.</a:t>
            </a:r>
          </a:p>
          <a:p>
            <a:r>
              <a:rPr lang="en-US" dirty="0" smtClean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dirty="0" smtClean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beams with diameters larger than 30 mm, BEAMnrc sources should be used as opposed to phase-space files.</a:t>
            </a:r>
          </a:p>
          <a:p>
            <a:r>
              <a:rPr lang="en-US" dirty="0" smtClean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segmentation is an important factor. the absorbed dose in a tissue correlates with the atomic number Z of the tissue.</a:t>
            </a:r>
          </a:p>
          <a:p>
            <a:r>
              <a:rPr lang="en-US" dirty="0" smtClean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energy </a:t>
            </a:r>
            <a:r>
              <a:rPr lang="en-US" dirty="0" err="1" smtClean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microCT</a:t>
            </a:r>
            <a:r>
              <a:rPr lang="en-US" dirty="0" smtClean="0">
                <a:solidFill>
                  <a:srgbClr val="585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promising technique for tissue segmentation for small animal radiotherapy dose calculations.</a:t>
            </a:r>
            <a:endParaRPr lang="en-US" dirty="0">
              <a:solidFill>
                <a:srgbClr val="5858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8229600" cy="47545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Geoff Nelson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Rodriguez</a:t>
            </a:r>
          </a:p>
          <a:p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Rahil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Jogani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 van den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Haak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is supported by NIH grant R01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CA131199.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DOCUME~1\ADMINI~1\LOCALS~1\Temp\VMwareDnD\6e8cc68c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648200"/>
            <a:ext cx="718185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477000" cy="52578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6477000" cy="52578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/>
          <a:srcRect l="52203" t="2911" r="2409"/>
          <a:stretch>
            <a:fillRect/>
          </a:stretch>
        </p:blipFill>
        <p:spPr bwMode="auto">
          <a:xfrm>
            <a:off x="1905000" y="838200"/>
            <a:ext cx="5125013" cy="528161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/>
          <p:cNvPicPr>
            <a:picLocks/>
          </p:cNvPicPr>
          <p:nvPr/>
        </p:nvPicPr>
        <p:blipFill>
          <a:blip r:embed="rId5"/>
          <a:srcRect r="14600"/>
          <a:stretch>
            <a:fillRect/>
          </a:stretch>
        </p:blipFill>
        <p:spPr bwMode="auto">
          <a:xfrm>
            <a:off x="1295400" y="838200"/>
            <a:ext cx="6477000" cy="52578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Small animal radiotherapy at Stanford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1581090"/>
            <a:ext cx="1053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microCT</a:t>
            </a:r>
            <a:endParaRPr lang="en-US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1251" y="4724400"/>
            <a:ext cx="120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 transl.</a:t>
            </a:r>
          </a:p>
          <a:p>
            <a:pPr algn="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</a:t>
            </a:r>
            <a:endParaRPr lang="en-US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8755" y="1501914"/>
            <a:ext cx="1375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stage</a:t>
            </a:r>
          </a:p>
          <a:p>
            <a:pPr algn="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ollimation</a:t>
            </a:r>
          </a:p>
          <a:p>
            <a:pPr algn="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US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293" y="4648200"/>
            <a:ext cx="1263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ollimator</a:t>
            </a:r>
          </a:p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n-US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9 -0.19426 L 8.33333E-7 -3.79278E-7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3284E-7 L 0.1875 -0.1942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9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0.21091 L 0.00313 0.00393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1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69565E-7 L 0.1875 0.2109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animal irradiation</a:t>
            </a:r>
            <a:endParaRPr lang="en-US" dirty="0"/>
          </a:p>
        </p:txBody>
      </p:sp>
      <p:pic>
        <p:nvPicPr>
          <p:cNvPr id="2050" name="Picture 2" descr="C:\DOCUME~1\ADMINI~1\LOCALS~1\Temp\VMwareDnD\bb6bbbf4\Image057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029200" y="1295400"/>
            <a:ext cx="3657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~1\ADMINI~1\LOCALS~1\Temp\VMwareDnD\f41f210f\Image055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762000" y="1295400"/>
            <a:ext cx="3657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~1\ADMINI~1\LOCALS~1\Temp\VMwareDnD\b2e9a963\iphone_home.gif"/>
          <p:cNvPicPr>
            <a:picLocks noChangeAspect="1" noChangeArrowheads="1"/>
          </p:cNvPicPr>
          <p:nvPr/>
        </p:nvPicPr>
        <p:blipFill>
          <a:blip r:embed="rId4"/>
          <a:srcRect l="12667" t="4747" r="10000" b="6364"/>
          <a:stretch>
            <a:fillRect/>
          </a:stretch>
        </p:blipFill>
        <p:spPr bwMode="auto">
          <a:xfrm>
            <a:off x="3962400" y="2286000"/>
            <a:ext cx="1447800" cy="2745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kilovoltage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photon beams, the dose has to  be calculated by the Monte Carlo (MC) method.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aim of this work is to investigate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efficiency of MC dose calculation for kV photon beams in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submillimeter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voxels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tissue segmentation for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 beam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BEAMnrc and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DOSXYZnrc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EGSnrc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codes are used.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methods for dose calculations are studied and optimized.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Dual-energy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imaging is studied.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dose calculations</a:t>
            </a:r>
            <a:endParaRPr lang="en-US" dirty="0"/>
          </a:p>
        </p:txBody>
      </p:sp>
      <p:pic>
        <p:nvPicPr>
          <p:cNvPr id="3074" name="Picture 2" descr="C:\DOCUME~1\ADMINI~1\LOCALS~1\Temp\VMwareDnD\78abf7b3\Picture 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884903" cy="426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calculation approaches: comparison</a:t>
            </a:r>
            <a:endParaRPr lang="en-US" dirty="0"/>
          </a:p>
        </p:txBody>
      </p:sp>
      <p:pic>
        <p:nvPicPr>
          <p:cNvPr id="7170" name="Picture 2" descr="C:\DOCUME~1\ADMINI~1\LOCALS~1\Temp\VMwareDnD\3bf272bd\Picture 1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22437"/>
            <a:ext cx="4998842" cy="385700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86400" y="1722437"/>
            <a:ext cx="365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 (0.2×0.2×0.2) mm</a:t>
            </a:r>
            <a:r>
              <a:rPr kumimoji="0" lang="en-US" sz="2800" b="1" i="0" u="sng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120 </a:t>
            </a:r>
            <a:r>
              <a:rPr lang="en-US" sz="2800" b="1" u="sng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kVp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beam </a:t>
            </a:r>
            <a:endParaRPr kumimoji="0" lang="en-US" sz="2800" b="1" i="0" u="sng" strike="noStrike" kern="1200" cap="none" spc="0" normalizeH="0" baseline="3000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eam</a:t>
            </a:r>
            <a:r>
              <a:rPr lang="en-US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30 mm phase-space files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noProof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eam &gt; 30 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BEAMnrc source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761037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3.0 GHz machine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How important is it for MC dose calculations using the </a:t>
            </a:r>
            <a:r>
              <a:rPr lang="en-US" dirty="0" err="1" smtClean="0"/>
              <a:t>microCT</a:t>
            </a:r>
            <a:r>
              <a:rPr lang="en-US" dirty="0" smtClean="0"/>
              <a:t> 120kVp beam?</a:t>
            </a:r>
            <a:endParaRPr lang="en-US" dirty="0"/>
          </a:p>
        </p:txBody>
      </p:sp>
      <p:pic>
        <p:nvPicPr>
          <p:cNvPr id="11" name="Picture 295" descr="Picture 47.png"/>
          <p:cNvPicPr>
            <a:picLocks noChangeAspect="1"/>
          </p:cNvPicPr>
          <p:nvPr/>
        </p:nvPicPr>
        <p:blipFill>
          <a:blip r:embed="rId2"/>
          <a:srcRect l="29610" t="19997" r="27303" b="19740"/>
          <a:stretch>
            <a:fillRect/>
          </a:stretch>
        </p:blipFill>
        <p:spPr bwMode="auto">
          <a:xfrm>
            <a:off x="838200" y="2381250"/>
            <a:ext cx="3767138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96" descr="Picture 48.png"/>
          <p:cNvPicPr>
            <a:picLocks noChangeAspect="1"/>
          </p:cNvPicPr>
          <p:nvPr/>
        </p:nvPicPr>
        <p:blipFill>
          <a:blip r:embed="rId3"/>
          <a:srcRect l="11995" t="23065" r="9383" b="21109"/>
          <a:stretch>
            <a:fillRect/>
          </a:stretch>
        </p:blipFill>
        <p:spPr bwMode="auto">
          <a:xfrm>
            <a:off x="4603750" y="4191000"/>
            <a:ext cx="2876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97" descr="Picture 49.png"/>
          <p:cNvPicPr>
            <a:picLocks noChangeAspect="1"/>
          </p:cNvPicPr>
          <p:nvPr/>
        </p:nvPicPr>
        <p:blipFill>
          <a:blip r:embed="rId4"/>
          <a:srcRect l="15703" t="24223" r="9534" b="23965"/>
          <a:stretch>
            <a:fillRect/>
          </a:stretch>
        </p:blipFill>
        <p:spPr bwMode="auto">
          <a:xfrm>
            <a:off x="4594225" y="2381250"/>
            <a:ext cx="2886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49"/>
          <p:cNvSpPr txBox="1">
            <a:spLocks noChangeArrowheads="1"/>
          </p:cNvSpPr>
          <p:nvPr/>
        </p:nvSpPr>
        <p:spPr bwMode="auto">
          <a:xfrm>
            <a:off x="927100" y="2466975"/>
            <a:ext cx="38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15" name="TextBox 551"/>
          <p:cNvSpPr txBox="1">
            <a:spLocks noChangeArrowheads="1"/>
          </p:cNvSpPr>
          <p:nvPr/>
        </p:nvSpPr>
        <p:spPr bwMode="auto">
          <a:xfrm>
            <a:off x="4194175" y="2466975"/>
            <a:ext cx="38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16" name="TextBox 556"/>
          <p:cNvSpPr txBox="1">
            <a:spLocks noChangeArrowheads="1"/>
          </p:cNvSpPr>
          <p:nvPr/>
        </p:nvSpPr>
        <p:spPr bwMode="auto">
          <a:xfrm>
            <a:off x="4194175" y="4495800"/>
            <a:ext cx="37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4306669"/>
            <a:ext cx="98777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ICRU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3276600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ICRU tissues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0.3&lt;</a:t>
            </a:r>
            <a:r>
              <a:rPr lang="el-GR" sz="2000" b="1" i="1" dirty="0" smtClean="0">
                <a:solidFill>
                  <a:schemeClr val="bg1"/>
                </a:solidFill>
              </a:rPr>
              <a:t>ρ</a:t>
            </a:r>
            <a:r>
              <a:rPr lang="en-US" sz="2000" b="1" dirty="0" smtClean="0">
                <a:solidFill>
                  <a:schemeClr val="bg1"/>
                </a:solidFill>
              </a:rPr>
              <a:t>&lt;1.9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(g/cm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6.7&lt;</a:t>
            </a:r>
            <a:r>
              <a:rPr lang="en-US" sz="2000" b="1" i="1" dirty="0" smtClean="0">
                <a:solidFill>
                  <a:schemeClr val="bg1"/>
                </a:solidFill>
              </a:rPr>
              <a:t>Z</a:t>
            </a:r>
            <a:r>
              <a:rPr lang="en-US" sz="2000" b="1" dirty="0" smtClean="0">
                <a:solidFill>
                  <a:schemeClr val="bg1"/>
                </a:solidFill>
              </a:rPr>
              <a:t>&lt;14.0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00200" y="1134809"/>
            <a:ext cx="6061503" cy="5121783"/>
            <a:chOff x="1600200" y="1143000"/>
            <a:chExt cx="6061503" cy="5121783"/>
          </a:xfrm>
        </p:grpSpPr>
        <p:pic>
          <p:nvPicPr>
            <p:cNvPr id="6" name="Picture 2" descr="C:\DOCUME~1\ADMINI~1\LOCALS~1\Temp\VMwareDnD\ed8703b6\aapm1.tif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0200" y="1143000"/>
              <a:ext cx="6061503" cy="51217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3962400" y="5027612"/>
              <a:ext cx="1143000" cy="1588"/>
            </a:xfrm>
            <a:prstGeom prst="line">
              <a:avLst/>
            </a:prstGeom>
            <a:ln w="1111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038600" y="5713412"/>
              <a:ext cx="1143000" cy="1588"/>
            </a:xfrm>
            <a:prstGeom prst="line">
              <a:avLst/>
            </a:prstGeom>
            <a:ln w="698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687094" y="5371306"/>
              <a:ext cx="685800" cy="1588"/>
            </a:xfrm>
            <a:prstGeom prst="line">
              <a:avLst/>
            </a:prstGeom>
            <a:ln w="698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696494" y="5371306"/>
              <a:ext cx="685800" cy="1588"/>
            </a:xfrm>
            <a:prstGeom prst="line">
              <a:avLst/>
            </a:prstGeom>
            <a:ln w="1079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C:\DOCUME~1\ADMINI~1\LOCALS~1\Temp\VMwareDnD\ed8703b6\aapm1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34809"/>
            <a:ext cx="6061503" cy="51217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DOCUME~1\ADMINI~1\LOCALS~1\Temp\VMwareDnD\ef04043a\aapm2.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5758" y="1144144"/>
            <a:ext cx="6030387" cy="5103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segmentation - Results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133600"/>
            <a:ext cx="17188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Need to know Z.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Dual-energy </a:t>
            </a:r>
            <a:r>
              <a:rPr lang="en-US" dirty="0" err="1" smtClean="0"/>
              <a:t>microCT</a:t>
            </a:r>
            <a:r>
              <a:rPr lang="en-US" dirty="0" smtClean="0"/>
              <a:t> (</a:t>
            </a:r>
            <a:r>
              <a:rPr lang="en-US" dirty="0" err="1" smtClean="0"/>
              <a:t>DEmCT</a:t>
            </a:r>
            <a:r>
              <a:rPr lang="en-US" dirty="0" smtClean="0"/>
              <a:t>) imaging</a:t>
            </a:r>
            <a:endParaRPr lang="en-US" dirty="0"/>
          </a:p>
        </p:txBody>
      </p:sp>
      <p:grpSp>
        <p:nvGrpSpPr>
          <p:cNvPr id="19" name="Group 294"/>
          <p:cNvGrpSpPr>
            <a:grpSpLocks noGrp="1"/>
          </p:cNvGrpSpPr>
          <p:nvPr>
            <p:ph idx="1"/>
          </p:nvPr>
        </p:nvGrpSpPr>
        <p:grpSpPr bwMode="auto">
          <a:xfrm>
            <a:off x="609600" y="1600200"/>
            <a:ext cx="3048000" cy="4267200"/>
            <a:chOff x="7337270" y="29574216"/>
            <a:chExt cx="2787805" cy="3708389"/>
          </a:xfrm>
        </p:grpSpPr>
        <p:pic>
          <p:nvPicPr>
            <p:cNvPr id="20" name="Picture 288" descr="aapmphant.tiff"/>
            <p:cNvPicPr>
              <a:picLocks noChangeAspect="1"/>
            </p:cNvPicPr>
            <p:nvPr/>
          </p:nvPicPr>
          <p:blipFill>
            <a:blip r:embed="rId2"/>
            <a:srcRect l="30791" t="27031" r="26865" b="29443"/>
            <a:stretch>
              <a:fillRect/>
            </a:stretch>
          </p:blipFill>
          <p:spPr bwMode="auto">
            <a:xfrm>
              <a:off x="7337270" y="29574216"/>
              <a:ext cx="2787805" cy="3708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 bwMode="auto">
            <a:xfrm>
              <a:off x="8201025" y="30517946"/>
              <a:ext cx="285750" cy="295233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867650" y="31032223"/>
              <a:ext cx="285750" cy="295233"/>
            </a:xfrm>
            <a:prstGeom prst="ellipse">
              <a:avLst/>
            </a:prstGeom>
            <a:noFill/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8505825" y="31365550"/>
              <a:ext cx="190500" cy="180949"/>
            </a:xfrm>
            <a:prstGeom prst="ellipse">
              <a:avLst/>
            </a:prstGeom>
            <a:noFill/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8143875" y="32641718"/>
              <a:ext cx="190500" cy="180949"/>
            </a:xfrm>
            <a:prstGeom prst="ellipse">
              <a:avLst/>
            </a:prstGeom>
            <a:no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8610600" y="32613147"/>
              <a:ext cx="219075" cy="209520"/>
            </a:xfrm>
            <a:prstGeom prst="ellipse">
              <a:avLst/>
            </a:prstGeom>
            <a:noFill/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3962400" y="1493837"/>
            <a:ext cx="487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DEmCT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 based on a parameterization of the linear attenuation coefficient.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in </a:t>
            </a:r>
            <a:r>
              <a:rPr lang="el-GR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each voxel.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Tested on a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mouse phantom and a calibration phantom with 70 and 120 </a:t>
            </a:r>
            <a:r>
              <a:rPr kumimoji="0" lang="en-US" sz="32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kVp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beams.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6609</TotalTime>
  <Words>401</Words>
  <Application>Microsoft Office PowerPoint</Application>
  <PresentationFormat>On-screen Show (4:3)</PresentationFormat>
  <Paragraphs>68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Monte Carlo treatment planning for small animal microCT-based radiotherapy</vt:lpstr>
      <vt:lpstr>Small animal radiotherapy at Stanford</vt:lpstr>
      <vt:lpstr>Small animal irradiation</vt:lpstr>
      <vt:lpstr>Motivation</vt:lpstr>
      <vt:lpstr>MC dose calculations</vt:lpstr>
      <vt:lpstr>Two calculation approaches: comparison</vt:lpstr>
      <vt:lpstr>Tissue segmentation</vt:lpstr>
      <vt:lpstr>Tissue segmentation - Results</vt:lpstr>
      <vt:lpstr>Dual-energy microCT (DEmCT) imaging</vt:lpstr>
      <vt:lpstr>DEmCT phantom: Results</vt:lpstr>
      <vt:lpstr>DEmCT of a frozen mouse</vt:lpstr>
      <vt:lpstr>Conclusions</vt:lpstr>
      <vt:lpstr>Acknowledgements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Magdalena Bazalova</dc:creator>
  <cp:lastModifiedBy>Magdalena Bazalova</cp:lastModifiedBy>
  <cp:revision>234</cp:revision>
  <dcterms:created xsi:type="dcterms:W3CDTF">2009-08-18T00:13:40Z</dcterms:created>
  <dcterms:modified xsi:type="dcterms:W3CDTF">2009-08-28T20:36:23Z</dcterms:modified>
</cp:coreProperties>
</file>